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7" r:id="rId22"/>
    <p:sldId id="277" r:id="rId23"/>
    <p:sldId id="278" r:id="rId24"/>
    <p:sldId id="280" r:id="rId25"/>
    <p:sldId id="284" r:id="rId26"/>
    <p:sldId id="281" r:id="rId27"/>
    <p:sldId id="282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3"/>
    <p:restoredTop sz="94567"/>
  </p:normalViewPr>
  <p:slideViewPr>
    <p:cSldViewPr snapToGrid="0" snapToObjects="1">
      <p:cViewPr varScale="1">
        <p:scale>
          <a:sx n="101" d="100"/>
          <a:sy n="101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2087F-2E4C-EC47-ADE5-8F9A04586428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2C16B-0389-5D4E-B549-F2DF4F4C3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1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Especially in the night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2C16B-0389-5D4E-B549-F2DF4F4C36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5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14A8-8BF3-034E-90B3-DBD99E8C4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B49F4-E5FC-9643-815F-0A7FC0044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6C6C6-A6C9-9B4C-9884-AE2605DF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CD1CF-346A-0B49-B624-E2D9EFE63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8108F-ADA7-614E-AB50-21BD38AE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0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040A-DF97-9E4A-977D-964BE0A0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10EE6-6CC5-4A49-8DBD-892C905C8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FE2EA-4342-D149-800C-C0FCD864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8B3EF-8632-9245-866C-A3D76873C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F72AD-0A1D-5E4F-8A2F-2903E72A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4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ED932-40FE-9B4A-AAE0-493BA5BE9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D7EC3-DFC7-AF40-93DE-2277BE580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ECD3A-13AA-6E44-986C-8CF9B778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97A97-E4F3-2442-B524-DE86B7A55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DCE5-83E5-0B41-9885-7A4B69F5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3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A3E3-48E9-8944-8060-69075F4C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68581-4709-8C40-9905-AB0AF9D55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B90BC-8CBC-9C48-8289-B8084A59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4F4AF-32CF-044F-89F8-CF2D6AE4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C95E1-4D53-E04A-BC6D-7D02B919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1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70A9-CA75-CF44-83BD-26A48684A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F13EC-237D-CB44-958C-3455C1989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FC2BF-AADE-B040-8E8D-405A123D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F623C-2498-8E41-9A1B-4191D430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48082-B202-E348-8BB1-53D73187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0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1CD1-51E0-AB48-B289-CAAA3D5F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8EFD-F92E-D240-ACCC-F1632124A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ED5F7-C5AF-FA46-A43A-5DA45163F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9E2CB-54C9-BC4B-8867-101F00635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C35E6-6CD1-5C49-83F3-C5F5879D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431F9-0D8E-3149-9ADE-FBC02E0C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0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390-161C-8641-86DD-7733F884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332F9-D111-464D-BCF0-011F8BE6D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61352-4543-E54A-B0CB-DE4B5571E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1C0CB-66CB-6640-A3D6-487514393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2657F7-DEA8-6D41-BAD4-FE3C23430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3BC6F8-C161-E24F-9C60-AE40A2B3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2CB495-7989-0F4B-9018-9C519757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DA05F-B693-934A-AAB1-DCC033DD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9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D00F-9EAB-CB4A-8944-F32D5A1F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A0A08-E5AC-9142-9D74-2A9EACFB1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4F694-3198-EB43-B996-FFB82D9E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A4E2B-6C47-4647-B8E4-FD435D3A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6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781E4-4BF8-8C41-91EB-F8D59290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3A2CF-200E-6040-B340-9A897BF7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9AE60-49FC-B44C-8DF6-B4B37507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2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AB31-BFB3-054B-87A8-8A04761B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F0D14-999E-C64F-9187-B5F6BBA5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DDFEF-B493-3C47-9054-B65640E3B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96709-4E7E-3448-A47F-099ED096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76577-A7A8-764B-A959-43C26607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B41F5-698E-0D47-870F-A7C50FA6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4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6224-C00C-6F42-89DC-3B96C1B3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00AF5-F1B3-744E-A8AD-F785C9D5F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8B3F4-1268-BB48-A2D8-68217104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B798F-A39C-A44C-8486-4ADA62D96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60073-E1CA-1D44-9BF2-A5837159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CBF01-7318-794C-AE79-5D642E58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7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375E9D-C510-C04C-A96A-148DFC47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D7AF3-299F-9740-B3DB-72BCD88F9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4A801-C234-664D-A546-03DB89533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883E1-3AA0-284A-928A-F7BCB0F0E398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C9C60-A418-F447-A673-35A65ACE2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4FA6F-A044-7B46-BE8F-0F22A2EB7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709F8-A656-8F4C-A77F-1EAB2D2D1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27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2.png"/><Relationship Id="rId7" Type="http://schemas.openxmlformats.org/officeDocument/2006/relationships/image" Target="../media/image3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33.png"/><Relationship Id="rId9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2.png"/><Relationship Id="rId7" Type="http://schemas.openxmlformats.org/officeDocument/2006/relationships/image" Target="../media/image37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microsoft.com/office/2007/relationships/media" Target="../media/media4.MOV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3.png"/><Relationship Id="rId4" Type="http://schemas.openxmlformats.org/officeDocument/2006/relationships/video" Target="../media/media4.MOV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7BF8-1E1E-B14F-94E1-CC4B2C163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0" y="1130299"/>
            <a:ext cx="12331700" cy="1401763"/>
          </a:xfrm>
        </p:spPr>
        <p:txBody>
          <a:bodyPr>
            <a:normAutofit/>
          </a:bodyPr>
          <a:lstStyle/>
          <a:p>
            <a:r>
              <a:rPr lang="en-US" sz="3700" b="1" dirty="0"/>
              <a:t>DETECTION OF WRONG DIRECTION DRIVING VEHICLES </a:t>
            </a:r>
            <a:br>
              <a:rPr lang="en-US" sz="4800" dirty="0"/>
            </a:br>
            <a:r>
              <a:rPr lang="en-US" sz="2800" dirty="0"/>
              <a:t>(</a:t>
            </a:r>
            <a:r>
              <a:rPr lang="en-US" sz="2800" b="1" dirty="0"/>
              <a:t>Computer Vision Project)</a:t>
            </a: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26DF4-FEEA-144A-A814-135B1EF48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211254"/>
            <a:ext cx="9144000" cy="22272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Name</a:t>
            </a:r>
            <a:r>
              <a:rPr lang="en-US" dirty="0"/>
              <a:t>: Datta Sainath D</a:t>
            </a:r>
          </a:p>
          <a:p>
            <a:r>
              <a:rPr lang="en-US" b="1" dirty="0"/>
              <a:t>Net Id</a:t>
            </a:r>
            <a:r>
              <a:rPr lang="en-US" dirty="0"/>
              <a:t>: dsd298</a:t>
            </a:r>
          </a:p>
          <a:p>
            <a:r>
              <a:rPr lang="en-US" b="1" dirty="0"/>
              <a:t>Professor</a:t>
            </a:r>
            <a:r>
              <a:rPr lang="en-US" dirty="0"/>
              <a:t>: Guido </a:t>
            </a:r>
            <a:r>
              <a:rPr lang="en-US" dirty="0" err="1"/>
              <a:t>Gerig</a:t>
            </a:r>
            <a:endParaRPr lang="en-US" dirty="0"/>
          </a:p>
          <a:p>
            <a:r>
              <a:rPr lang="en-US" b="1" dirty="0"/>
              <a:t>Course</a:t>
            </a:r>
            <a:r>
              <a:rPr lang="en-US" dirty="0"/>
              <a:t>: CS 6643</a:t>
            </a:r>
          </a:p>
          <a:p>
            <a:r>
              <a:rPr lang="en-US" b="1" dirty="0"/>
              <a:t>New York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CD64C-A495-4C4D-AEF9-B7BBB902A3DD}"/>
              </a:ext>
            </a:extLst>
          </p:cNvPr>
          <p:cNvSpPr txBox="1"/>
          <p:nvPr/>
        </p:nvSpPr>
        <p:spPr>
          <a:xfrm>
            <a:off x="2662399" y="6117709"/>
            <a:ext cx="686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This project is completely modeled for </a:t>
            </a:r>
            <a:r>
              <a:rPr lang="en-US" b="1" u="sng" dirty="0"/>
              <a:t>left hand driving countries</a:t>
            </a:r>
          </a:p>
        </p:txBody>
      </p:sp>
    </p:spTree>
    <p:extLst>
      <p:ext uri="{BB962C8B-B14F-4D97-AF65-F5344CB8AC3E}">
        <p14:creationId xmlns:p14="http://schemas.microsoft.com/office/powerpoint/2010/main" val="136930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A9D0F7-4EA2-2D4F-B846-51C49704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u="sng" dirty="0"/>
              <a:t>STEP 2: </a:t>
            </a:r>
            <a:br>
              <a:rPr lang="en-US" b="1" u="sng" dirty="0"/>
            </a:br>
            <a:r>
              <a:rPr lang="en-US" sz="3800" b="1" u="sng" dirty="0"/>
              <a:t>Find the traffic divider line position using Hough Transform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5D2463-4129-6C46-8D8D-1B149E15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00" y="2616200"/>
            <a:ext cx="4902200" cy="245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E59FC-58AD-0F44-97A3-65A61FB90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9" y="2616200"/>
            <a:ext cx="4357511" cy="2451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E42566-C1DF-EE4D-8B76-F087795EF00A}"/>
              </a:ext>
            </a:extLst>
          </p:cNvPr>
          <p:cNvSpPr/>
          <p:nvPr/>
        </p:nvSpPr>
        <p:spPr>
          <a:xfrm>
            <a:off x="5208084" y="3488454"/>
            <a:ext cx="951839" cy="702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FB451-8591-0943-8B31-AB8EB38CDBEB}"/>
              </a:ext>
            </a:extLst>
          </p:cNvPr>
          <p:cNvSpPr txBox="1"/>
          <p:nvPr/>
        </p:nvSpPr>
        <p:spPr>
          <a:xfrm>
            <a:off x="6020223" y="5350551"/>
            <a:ext cx="563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Desired output determining the position of traffic divider</a:t>
            </a:r>
          </a:p>
        </p:txBody>
      </p:sp>
    </p:spTree>
    <p:extLst>
      <p:ext uri="{BB962C8B-B14F-4D97-AF65-F5344CB8AC3E}">
        <p14:creationId xmlns:p14="http://schemas.microsoft.com/office/powerpoint/2010/main" val="33314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643E-BACA-EE4C-9DB0-9E978230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u="sng" dirty="0"/>
              <a:t>STEP 2(a):</a:t>
            </a:r>
            <a:br>
              <a:rPr lang="en-US" b="1" u="sng" dirty="0"/>
            </a:br>
            <a:r>
              <a:rPr lang="en-US" sz="3400" b="1" u="sng" dirty="0"/>
              <a:t>Choosing 2 frames for analysis from all the extracted frames.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F2BD8-B59F-B844-8378-98895BAD2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2081284"/>
            <a:ext cx="3619500" cy="3071091"/>
          </a:xfr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5EFC87-3ADA-0543-8697-16E1F1FA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084" y="1724169"/>
            <a:ext cx="3133818" cy="17627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6D89F-DCD5-9B43-BC99-9A21FE0B1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084" y="3633570"/>
            <a:ext cx="3133818" cy="17627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818AAA-A872-8B4B-AD99-AB7A98918BF3}"/>
              </a:ext>
            </a:extLst>
          </p:cNvPr>
          <p:cNvSpPr txBox="1"/>
          <p:nvPr/>
        </p:nvSpPr>
        <p:spPr>
          <a:xfrm>
            <a:off x="838200" y="5542972"/>
            <a:ext cx="10502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Explanation:</a:t>
            </a:r>
            <a:r>
              <a:rPr lang="en-US" dirty="0"/>
              <a:t> I have always chosen the 65</a:t>
            </a:r>
            <a:r>
              <a:rPr lang="en-US" baseline="30000" dirty="0"/>
              <a:t>th</a:t>
            </a:r>
            <a:r>
              <a:rPr lang="en-US" dirty="0"/>
              <a:t> and 66</a:t>
            </a:r>
            <a:r>
              <a:rPr lang="en-US" baseline="30000" dirty="0"/>
              <a:t>th</a:t>
            </a:r>
            <a:r>
              <a:rPr lang="en-US" dirty="0"/>
              <a:t> percent of all the total frames because most of the action </a:t>
            </a:r>
          </a:p>
          <a:p>
            <a:r>
              <a:rPr lang="en-US" dirty="0"/>
              <a:t>happened during those frames (cars were visible within that frame). </a:t>
            </a:r>
          </a:p>
          <a:p>
            <a:r>
              <a:rPr lang="en-US" b="1" u="sng" dirty="0"/>
              <a:t>Suggest approach for real time:</a:t>
            </a:r>
            <a:r>
              <a:rPr lang="en-US" dirty="0"/>
              <a:t> Take the photo of an empty road and correlate every real time frame with the </a:t>
            </a:r>
          </a:p>
          <a:p>
            <a:r>
              <a:rPr lang="en-US" dirty="0"/>
              <a:t>empty road image.  The frames which has the least correlation can be used for the analysis.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65DF24D-D0F2-344B-8517-855CFA363F6E}"/>
              </a:ext>
            </a:extLst>
          </p:cNvPr>
          <p:cNvSpPr/>
          <p:nvPr/>
        </p:nvSpPr>
        <p:spPr>
          <a:xfrm rot="20301197">
            <a:off x="5711018" y="2662372"/>
            <a:ext cx="865529" cy="55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6397B6-7060-D744-A756-BB4D453A6E6D}"/>
              </a:ext>
            </a:extLst>
          </p:cNvPr>
          <p:cNvSpPr/>
          <p:nvPr/>
        </p:nvSpPr>
        <p:spPr>
          <a:xfrm rot="1126213">
            <a:off x="5716661" y="3997584"/>
            <a:ext cx="865529" cy="558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EB853-F5CB-2C45-8E1B-5BD1588D6FE3}"/>
              </a:ext>
            </a:extLst>
          </p:cNvPr>
          <p:cNvSpPr txBox="1"/>
          <p:nvPr/>
        </p:nvSpPr>
        <p:spPr>
          <a:xfrm>
            <a:off x="10407644" y="2420889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9A308-314A-0743-AD0E-88CA5FD5F63E}"/>
              </a:ext>
            </a:extLst>
          </p:cNvPr>
          <p:cNvSpPr txBox="1"/>
          <p:nvPr/>
        </p:nvSpPr>
        <p:spPr>
          <a:xfrm>
            <a:off x="10407644" y="4330291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2</a:t>
            </a:r>
          </a:p>
        </p:txBody>
      </p:sp>
    </p:spTree>
    <p:extLst>
      <p:ext uri="{BB962C8B-B14F-4D97-AF65-F5344CB8AC3E}">
        <p14:creationId xmlns:p14="http://schemas.microsoft.com/office/powerpoint/2010/main" val="2660102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8812-284E-C945-95E3-2C2A2A22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b="1" u="sng" dirty="0"/>
              <a:t>STEP 2(b): </a:t>
            </a:r>
            <a:br>
              <a:rPr lang="en-US" dirty="0"/>
            </a:br>
            <a:r>
              <a:rPr lang="en-US" sz="3400" b="1" u="sng" dirty="0"/>
              <a:t>Resizing the frames from 1080 X 1920 to 200 X 400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FAEB4-CD17-0B49-A3F3-9A2F9F77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12" y="1786434"/>
            <a:ext cx="3022599" cy="17002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B1134-AAA8-754D-8C37-3AA1C719B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33" y="3585716"/>
            <a:ext cx="3029778" cy="17042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35E641-3E2F-1844-A2E2-B4F43741B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199" y="1794432"/>
            <a:ext cx="3384428" cy="16922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F5DD7C-7ECB-094F-B47E-238F5E593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199" y="3585716"/>
            <a:ext cx="3408500" cy="17042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6D8470C6-1D43-AA46-80D3-AFB9F78637CD}"/>
              </a:ext>
            </a:extLst>
          </p:cNvPr>
          <p:cNvSpPr/>
          <p:nvPr/>
        </p:nvSpPr>
        <p:spPr>
          <a:xfrm>
            <a:off x="5272272" y="2365043"/>
            <a:ext cx="1243166" cy="546317"/>
          </a:xfrm>
          <a:prstGeom prst="rightArrow">
            <a:avLst>
              <a:gd name="adj1" fmla="val 50000"/>
              <a:gd name="adj2" fmla="val 825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57202E-1918-E24C-8341-62650192BE7B}"/>
              </a:ext>
            </a:extLst>
          </p:cNvPr>
          <p:cNvSpPr txBox="1"/>
          <p:nvPr/>
        </p:nvSpPr>
        <p:spPr>
          <a:xfrm>
            <a:off x="1731279" y="5418695"/>
            <a:ext cx="9077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WHY?</a:t>
            </a:r>
          </a:p>
          <a:p>
            <a:pPr marL="342900" indent="-342900">
              <a:buAutoNum type="arabicPeriod"/>
            </a:pPr>
            <a:r>
              <a:rPr lang="en-US" dirty="0"/>
              <a:t>Computation time for Hough transform will be low</a:t>
            </a:r>
          </a:p>
          <a:p>
            <a:pPr marL="342900" indent="-342900">
              <a:buAutoNum type="arabicPeriod"/>
            </a:pPr>
            <a:r>
              <a:rPr lang="en-US" dirty="0"/>
              <a:t>By reducing the resolution of 2 frames, the motion between the two frames will be less.  So </a:t>
            </a:r>
          </a:p>
          <a:p>
            <a:r>
              <a:rPr lang="en-US" dirty="0"/>
              <a:t>Lucas Kanade method can be applied as Lucas Kanade will work for small displacements only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90D836B-4D40-0346-B27B-5542F3375310}"/>
              </a:ext>
            </a:extLst>
          </p:cNvPr>
          <p:cNvSpPr/>
          <p:nvPr/>
        </p:nvSpPr>
        <p:spPr>
          <a:xfrm>
            <a:off x="5272272" y="4164682"/>
            <a:ext cx="1243166" cy="546317"/>
          </a:xfrm>
          <a:prstGeom prst="rightArrow">
            <a:avLst>
              <a:gd name="adj1" fmla="val 50000"/>
              <a:gd name="adj2" fmla="val 825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C5362-AB51-D447-8578-A77D51B1DA57}"/>
              </a:ext>
            </a:extLst>
          </p:cNvPr>
          <p:cNvSpPr txBox="1"/>
          <p:nvPr/>
        </p:nvSpPr>
        <p:spPr>
          <a:xfrm>
            <a:off x="10596699" y="2392769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D4C45-553F-BE4E-94B8-586D0E7E335E}"/>
              </a:ext>
            </a:extLst>
          </p:cNvPr>
          <p:cNvSpPr txBox="1"/>
          <p:nvPr/>
        </p:nvSpPr>
        <p:spPr>
          <a:xfrm>
            <a:off x="10596699" y="4302171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AA7F9-1DF6-F845-96F9-9D6C411B893B}"/>
              </a:ext>
            </a:extLst>
          </p:cNvPr>
          <p:cNvSpPr txBox="1"/>
          <p:nvPr/>
        </p:nvSpPr>
        <p:spPr>
          <a:xfrm>
            <a:off x="623577" y="2415324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11D672-3CE3-0E47-A8EF-67BA05427F18}"/>
              </a:ext>
            </a:extLst>
          </p:cNvPr>
          <p:cNvSpPr txBox="1"/>
          <p:nvPr/>
        </p:nvSpPr>
        <p:spPr>
          <a:xfrm>
            <a:off x="623577" y="4324726"/>
            <a:ext cx="9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2</a:t>
            </a:r>
          </a:p>
        </p:txBody>
      </p:sp>
    </p:spTree>
    <p:extLst>
      <p:ext uri="{BB962C8B-B14F-4D97-AF65-F5344CB8AC3E}">
        <p14:creationId xmlns:p14="http://schemas.microsoft.com/office/powerpoint/2010/main" val="3048301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0214-32A1-5647-AF54-3D67336C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b="1" u="sng" dirty="0"/>
              <a:t>STEP 2(c):  </a:t>
            </a:r>
            <a:br>
              <a:rPr lang="en-US" dirty="0"/>
            </a:br>
            <a:r>
              <a:rPr lang="en-US" sz="3400" b="1" u="sng" dirty="0"/>
              <a:t>Preparing the image for the Hough Transform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03EDC4-2874-A846-8CC7-5F6391729C1B}"/>
              </a:ext>
            </a:extLst>
          </p:cNvPr>
          <p:cNvSpPr/>
          <p:nvPr/>
        </p:nvSpPr>
        <p:spPr>
          <a:xfrm>
            <a:off x="838200" y="3251200"/>
            <a:ext cx="2425700" cy="95250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Smoothing the image using a K X K Smoothing Filter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6FEBD-BE52-EC4A-9CD3-4D4095B1556B}"/>
              </a:ext>
            </a:extLst>
          </p:cNvPr>
          <p:cNvSpPr/>
          <p:nvPr/>
        </p:nvSpPr>
        <p:spPr>
          <a:xfrm>
            <a:off x="4216400" y="3232150"/>
            <a:ext cx="2120900" cy="1000240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Performing Edge Detection</a:t>
            </a:r>
          </a:p>
          <a:p>
            <a:pPr algn="ctr"/>
            <a:r>
              <a:rPr lang="en-US" dirty="0"/>
              <a:t>And thresholding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E842D-2EFB-E548-9AC4-6C4EA098E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0" y="2751195"/>
            <a:ext cx="3924300" cy="19621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A5D2B3-5BBC-0547-820E-E5C5B4DB587B}"/>
              </a:ext>
            </a:extLst>
          </p:cNvPr>
          <p:cNvSpPr txBox="1"/>
          <p:nvPr/>
        </p:nvSpPr>
        <p:spPr>
          <a:xfrm>
            <a:off x="838200" y="5332872"/>
            <a:ext cx="10596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Explanation: </a:t>
            </a:r>
            <a:r>
              <a:rPr lang="en-US" dirty="0"/>
              <a:t>To do an Hough transform we should know the lines or edges which exists on an image.</a:t>
            </a:r>
          </a:p>
          <a:p>
            <a:r>
              <a:rPr lang="en-US" dirty="0"/>
              <a:t>To get a good smooth edge (removing or smoothing sharp noise) we do smoothing before finding the edges.</a:t>
            </a:r>
          </a:p>
          <a:p>
            <a:r>
              <a:rPr lang="en-US" dirty="0"/>
              <a:t>Edge detection was performed by finding the x and y gradient of an image.</a:t>
            </a:r>
          </a:p>
          <a:p>
            <a:r>
              <a:rPr lang="en-US" dirty="0"/>
              <a:t>I thresholded after edge detection to remove unnecessary small edge like the edges on a car or a road which is </a:t>
            </a:r>
          </a:p>
          <a:p>
            <a:r>
              <a:rPr lang="en-US" dirty="0"/>
              <a:t>not useful for Hough transform.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AD20E8C-A993-3843-A231-E339D37F1C7A}"/>
              </a:ext>
            </a:extLst>
          </p:cNvPr>
          <p:cNvSpPr/>
          <p:nvPr/>
        </p:nvSpPr>
        <p:spPr>
          <a:xfrm>
            <a:off x="6509636" y="3522496"/>
            <a:ext cx="645928" cy="403557"/>
          </a:xfrm>
          <a:prstGeom prst="rightArrow">
            <a:avLst>
              <a:gd name="adj1" fmla="val 50000"/>
              <a:gd name="adj2" fmla="val 62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90238F9-9F06-A14D-AAA4-A7995C468A9A}"/>
              </a:ext>
            </a:extLst>
          </p:cNvPr>
          <p:cNvSpPr/>
          <p:nvPr/>
        </p:nvSpPr>
        <p:spPr>
          <a:xfrm>
            <a:off x="3398136" y="3525671"/>
            <a:ext cx="645928" cy="403557"/>
          </a:xfrm>
          <a:prstGeom prst="rightArrow">
            <a:avLst>
              <a:gd name="adj1" fmla="val 50000"/>
              <a:gd name="adj2" fmla="val 62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EF0FD-8219-3249-A658-8CE8BA1A81EA}"/>
              </a:ext>
            </a:extLst>
          </p:cNvPr>
          <p:cNvSpPr txBox="1"/>
          <p:nvPr/>
        </p:nvSpPr>
        <p:spPr>
          <a:xfrm>
            <a:off x="6832600" y="4786298"/>
            <a:ext cx="504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Smoothed, Edge Detected and Thresholded Output</a:t>
            </a:r>
          </a:p>
        </p:txBody>
      </p:sp>
    </p:spTree>
    <p:extLst>
      <p:ext uri="{BB962C8B-B14F-4D97-AF65-F5344CB8AC3E}">
        <p14:creationId xmlns:p14="http://schemas.microsoft.com/office/powerpoint/2010/main" val="325149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9F1C-4A48-5C4B-98D6-37188BAA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b="1" u="sng" dirty="0"/>
              <a:t>STEP 2(d): </a:t>
            </a:r>
            <a:br>
              <a:rPr lang="en-US" b="1" u="sng" dirty="0"/>
            </a:br>
            <a:r>
              <a:rPr lang="en-US" sz="3800" b="1" u="sng" dirty="0"/>
              <a:t>Performing Hough Transform on the edge detected image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119D9-B343-4940-AEE8-6B8AB07C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106613"/>
            <a:ext cx="4418000" cy="40449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206B6-4B97-2941-9FE5-31F44E8833F8}"/>
              </a:ext>
            </a:extLst>
          </p:cNvPr>
          <p:cNvSpPr txBox="1"/>
          <p:nvPr/>
        </p:nvSpPr>
        <p:spPr>
          <a:xfrm>
            <a:off x="5868907" y="2097763"/>
            <a:ext cx="60037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Explanation:</a:t>
            </a:r>
          </a:p>
          <a:p>
            <a:r>
              <a:rPr lang="en-US" dirty="0"/>
              <a:t>I have added the pixel value/255 to the Hough space rather </a:t>
            </a:r>
          </a:p>
          <a:p>
            <a:r>
              <a:rPr lang="en-US" dirty="0"/>
              <a:t>than adding 1.  Since we can see that the divider was carrying </a:t>
            </a:r>
          </a:p>
          <a:p>
            <a:r>
              <a:rPr lang="en-US" dirty="0"/>
              <a:t>the maximum intensity.</a:t>
            </a:r>
          </a:p>
          <a:p>
            <a:r>
              <a:rPr lang="en-US" dirty="0"/>
              <a:t>We can clearly see 3 bright spots in the accumulator.</a:t>
            </a:r>
          </a:p>
          <a:p>
            <a:r>
              <a:rPr lang="en-US" dirty="0"/>
              <a:t>3 spots represent one road divider in the middle of the road</a:t>
            </a:r>
          </a:p>
          <a:p>
            <a:r>
              <a:rPr lang="en-US" dirty="0"/>
              <a:t>and two margin lines on either side of the road.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D13B2-BBA1-A64C-9ABD-271570C74D3A}"/>
              </a:ext>
            </a:extLst>
          </p:cNvPr>
          <p:cNvSpPr txBox="1"/>
          <p:nvPr/>
        </p:nvSpPr>
        <p:spPr>
          <a:xfrm>
            <a:off x="5968613" y="4674235"/>
            <a:ext cx="58043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Extension:</a:t>
            </a:r>
            <a:br>
              <a:rPr lang="en-US" dirty="0"/>
            </a:br>
            <a:r>
              <a:rPr lang="en-US" dirty="0"/>
              <a:t>I tried using the orientation of edges and optimizing the </a:t>
            </a:r>
          </a:p>
          <a:p>
            <a:r>
              <a:rPr lang="en-US" dirty="0"/>
              <a:t>Hough Transform but I could get good results only when the</a:t>
            </a:r>
          </a:p>
          <a:p>
            <a:r>
              <a:rPr lang="en-US" dirty="0"/>
              <a:t>Road divider line was clearly visible, if the image had lots of</a:t>
            </a:r>
          </a:p>
          <a:p>
            <a:r>
              <a:rPr lang="en-US" dirty="0"/>
              <a:t>noise, it was tough to detect the divider.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B47AF-D505-194D-89A0-2F6295A00A03}"/>
              </a:ext>
            </a:extLst>
          </p:cNvPr>
          <p:cNvSpPr txBox="1"/>
          <p:nvPr/>
        </p:nvSpPr>
        <p:spPr>
          <a:xfrm>
            <a:off x="2515467" y="6151563"/>
            <a:ext cx="1546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Hough Space</a:t>
            </a:r>
          </a:p>
          <a:p>
            <a:pPr algn="ctr"/>
            <a:r>
              <a:rPr lang="en-US" b="1" dirty="0"/>
              <a:t>(Accumulator)</a:t>
            </a:r>
          </a:p>
        </p:txBody>
      </p:sp>
    </p:spTree>
    <p:extLst>
      <p:ext uri="{BB962C8B-B14F-4D97-AF65-F5344CB8AC3E}">
        <p14:creationId xmlns:p14="http://schemas.microsoft.com/office/powerpoint/2010/main" val="301061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E557-35A5-D640-BCDC-2D7075EE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68000" cy="1325563"/>
          </a:xfrm>
        </p:spPr>
        <p:txBody>
          <a:bodyPr>
            <a:normAutofit fontScale="90000"/>
          </a:bodyPr>
          <a:lstStyle/>
          <a:p>
            <a:r>
              <a:rPr lang="en-US" sz="4800" b="1" u="sng" dirty="0"/>
              <a:t>STEP 2(e): </a:t>
            </a:r>
            <a:br>
              <a:rPr lang="en-US" b="1" u="sng" dirty="0"/>
            </a:br>
            <a:r>
              <a:rPr lang="en-US" sz="3800" b="1" u="sng" dirty="0"/>
              <a:t>Detection of the divider line from the accumulator produced by Hough 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1D1A-D0A9-9A45-AADC-1ED6C6B2B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23" y="2474156"/>
            <a:ext cx="6931154" cy="10209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C58FC6-8BC7-7A43-9405-75FFB6AD5050}"/>
              </a:ext>
            </a:extLst>
          </p:cNvPr>
          <p:cNvSpPr/>
          <p:nvPr/>
        </p:nvSpPr>
        <p:spPr>
          <a:xfrm>
            <a:off x="2700402" y="1808495"/>
            <a:ext cx="6791196" cy="504401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Applied Local Maxima Detection and Thresholding of Peaks found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21690E-A8F9-1242-84FE-784C39144D1C}"/>
              </a:ext>
            </a:extLst>
          </p:cNvPr>
          <p:cNvSpPr/>
          <p:nvPr/>
        </p:nvSpPr>
        <p:spPr>
          <a:xfrm>
            <a:off x="838200" y="3749196"/>
            <a:ext cx="10668000" cy="38117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Applied a detector which detects lines which are nearer to the middle of the frame and have an angle 90 ± 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DF332-7629-524A-9CE2-1A4243312E55}"/>
              </a:ext>
            </a:extLst>
          </p:cNvPr>
          <p:cNvSpPr/>
          <p:nvPr/>
        </p:nvSpPr>
        <p:spPr>
          <a:xfrm>
            <a:off x="838200" y="4349683"/>
            <a:ext cx="10668000" cy="381178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Applying mean of the parameters for the points detected to determine a single 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8956B7-FEB6-DD43-B418-201025CEA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5011286"/>
            <a:ext cx="3141386" cy="15706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B137D019-460E-E048-B14C-4C6F005AE59F}"/>
              </a:ext>
            </a:extLst>
          </p:cNvPr>
          <p:cNvSpPr/>
          <p:nvPr/>
        </p:nvSpPr>
        <p:spPr>
          <a:xfrm>
            <a:off x="5740400" y="2356349"/>
            <a:ext cx="279400" cy="231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450EC98-02F9-9B4A-B4B2-1AB9E521AD69}"/>
              </a:ext>
            </a:extLst>
          </p:cNvPr>
          <p:cNvSpPr/>
          <p:nvPr/>
        </p:nvSpPr>
        <p:spPr>
          <a:xfrm>
            <a:off x="5723593" y="3512718"/>
            <a:ext cx="279400" cy="231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2E1B2F0-31ED-D041-8FDF-816A9809594B}"/>
              </a:ext>
            </a:extLst>
          </p:cNvPr>
          <p:cNvSpPr/>
          <p:nvPr/>
        </p:nvSpPr>
        <p:spPr>
          <a:xfrm>
            <a:off x="5715000" y="4117742"/>
            <a:ext cx="279400" cy="231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E56828D6-3119-D941-8CA1-3111AB8C6B20}"/>
              </a:ext>
            </a:extLst>
          </p:cNvPr>
          <p:cNvSpPr/>
          <p:nvPr/>
        </p:nvSpPr>
        <p:spPr>
          <a:xfrm>
            <a:off x="5715000" y="4788302"/>
            <a:ext cx="279400" cy="231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4FAA4-3A8B-FD43-B465-D9EC34A81261}"/>
              </a:ext>
            </a:extLst>
          </p:cNvPr>
          <p:cNvSpPr txBox="1"/>
          <p:nvPr/>
        </p:nvSpPr>
        <p:spPr>
          <a:xfrm>
            <a:off x="7536511" y="5611966"/>
            <a:ext cx="259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Traffic Divider Line Image</a:t>
            </a:r>
          </a:p>
        </p:txBody>
      </p:sp>
    </p:spTree>
    <p:extLst>
      <p:ext uri="{BB962C8B-B14F-4D97-AF65-F5344CB8AC3E}">
        <p14:creationId xmlns:p14="http://schemas.microsoft.com/office/powerpoint/2010/main" val="355363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A65F-D072-E843-AE87-F72B81E7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STEP 3(a): </a:t>
            </a:r>
            <a:br>
              <a:rPr lang="en-US" dirty="0"/>
            </a:br>
            <a:r>
              <a:rPr lang="en-US" sz="3800" b="1" u="sng" dirty="0"/>
              <a:t>Determine the masks of left and right sides of the road using the traffic divider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0B6A1-B131-BC49-ADA5-FBE04484A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74" y="2784839"/>
            <a:ext cx="3895724" cy="19478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7504D-066A-494C-A213-949D5962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1978389"/>
            <a:ext cx="3225800" cy="16129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11172B-117E-DF41-B95C-91BF9E1A0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778542"/>
            <a:ext cx="3239524" cy="16197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55CB4E82-0A7A-4A49-8700-E652C2BA45FD}"/>
              </a:ext>
            </a:extLst>
          </p:cNvPr>
          <p:cNvSpPr/>
          <p:nvPr/>
        </p:nvSpPr>
        <p:spPr>
          <a:xfrm rot="20283763">
            <a:off x="5675899" y="2773738"/>
            <a:ext cx="106582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17A7E80-68A7-1F40-8F20-DC40EAB70CAE}"/>
              </a:ext>
            </a:extLst>
          </p:cNvPr>
          <p:cNvSpPr/>
          <p:nvPr/>
        </p:nvSpPr>
        <p:spPr>
          <a:xfrm rot="746317">
            <a:off x="5681436" y="3890336"/>
            <a:ext cx="109497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2EF01-C690-D24F-ADD3-9D6973089CD4}"/>
              </a:ext>
            </a:extLst>
          </p:cNvPr>
          <p:cNvSpPr txBox="1"/>
          <p:nvPr/>
        </p:nvSpPr>
        <p:spPr>
          <a:xfrm>
            <a:off x="1422016" y="5686005"/>
            <a:ext cx="9766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Explanation: </a:t>
            </a:r>
            <a:r>
              <a:rPr lang="en-US" dirty="0"/>
              <a:t>We can easily generate the left and right masks from the divider line by highlighting the</a:t>
            </a:r>
          </a:p>
          <a:p>
            <a:r>
              <a:rPr lang="en-US" dirty="0"/>
              <a:t>the left and right portions of divider line appropriately which can be later used for optical flow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507A3-B268-3E44-8201-56C47E6FD131}"/>
              </a:ext>
            </a:extLst>
          </p:cNvPr>
          <p:cNvSpPr txBox="1"/>
          <p:nvPr/>
        </p:nvSpPr>
        <p:spPr>
          <a:xfrm>
            <a:off x="1715171" y="4830199"/>
            <a:ext cx="259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Traffic Divider Line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4211D-7939-4047-AFCD-50C872D38AB8}"/>
              </a:ext>
            </a:extLst>
          </p:cNvPr>
          <p:cNvSpPr txBox="1"/>
          <p:nvPr/>
        </p:nvSpPr>
        <p:spPr>
          <a:xfrm>
            <a:off x="10662425" y="2629610"/>
            <a:ext cx="12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Right Mask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91525-C267-A64F-B6B7-0F18E14333C2}"/>
              </a:ext>
            </a:extLst>
          </p:cNvPr>
          <p:cNvSpPr txBox="1"/>
          <p:nvPr/>
        </p:nvSpPr>
        <p:spPr>
          <a:xfrm>
            <a:off x="10662425" y="4403757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Left Mask</a:t>
            </a:r>
          </a:p>
        </p:txBody>
      </p:sp>
    </p:spTree>
    <p:extLst>
      <p:ext uri="{BB962C8B-B14F-4D97-AF65-F5344CB8AC3E}">
        <p14:creationId xmlns:p14="http://schemas.microsoft.com/office/powerpoint/2010/main" val="114921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1CF10-87D9-9B49-8878-6CAD2D71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STEP 3(b): </a:t>
            </a:r>
            <a:br>
              <a:rPr lang="en-US" b="1" u="sng" dirty="0"/>
            </a:br>
            <a:r>
              <a:rPr lang="en-US" b="1" u="sng" dirty="0"/>
              <a:t>Applying Masks to both the frames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7520C-B029-D24B-AA97-EFCAACF64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413" y="2127984"/>
            <a:ext cx="3225800" cy="16129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637BF-1D0F-4647-BBDC-8DA4E39CFB31}"/>
              </a:ext>
            </a:extLst>
          </p:cNvPr>
          <p:cNvSpPr txBox="1"/>
          <p:nvPr/>
        </p:nvSpPr>
        <p:spPr>
          <a:xfrm>
            <a:off x="8255000" y="1690688"/>
            <a:ext cx="125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Right Mask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29E6EE-6775-6B45-B57D-117A08FE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08" y="2133540"/>
            <a:ext cx="3225800" cy="16129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89403-BFA1-244D-AEAF-7F19BB7EF807}"/>
              </a:ext>
            </a:extLst>
          </p:cNvPr>
          <p:cNvSpPr txBox="1"/>
          <p:nvPr/>
        </p:nvSpPr>
        <p:spPr>
          <a:xfrm>
            <a:off x="2727635" y="1724670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Left Mask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7F056-8895-FB49-BFBC-C9FF012FA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90" y="4480603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224493-92F2-5644-BC7F-368DB5CE7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2" y="4492043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859EC5-8EB4-DE40-8D44-0B1211E1B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400" y="4498480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A0C69D-2317-F64E-9A89-300238CE1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204" y="4498146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C64B50DD-0DB9-A547-B97F-781948D8018B}"/>
              </a:ext>
            </a:extLst>
          </p:cNvPr>
          <p:cNvSpPr/>
          <p:nvPr/>
        </p:nvSpPr>
        <p:spPr>
          <a:xfrm rot="7291775">
            <a:off x="2108070" y="3945046"/>
            <a:ext cx="579336" cy="418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AE2343F-0341-854A-9A96-BC21425AF3E2}"/>
              </a:ext>
            </a:extLst>
          </p:cNvPr>
          <p:cNvSpPr/>
          <p:nvPr/>
        </p:nvSpPr>
        <p:spPr>
          <a:xfrm rot="3805536">
            <a:off x="4113046" y="3922631"/>
            <a:ext cx="523301" cy="463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3D21C1F-F7CB-A643-80DD-3ACB76D9A5ED}"/>
              </a:ext>
            </a:extLst>
          </p:cNvPr>
          <p:cNvSpPr/>
          <p:nvPr/>
        </p:nvSpPr>
        <p:spPr>
          <a:xfrm rot="7291775">
            <a:off x="7635434" y="3957859"/>
            <a:ext cx="579336" cy="418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6C6832E-1C70-EF4D-B6BB-620D9F1FD3EA}"/>
              </a:ext>
            </a:extLst>
          </p:cNvPr>
          <p:cNvSpPr/>
          <p:nvPr/>
        </p:nvSpPr>
        <p:spPr>
          <a:xfrm rot="3805536">
            <a:off x="9569406" y="3922632"/>
            <a:ext cx="523301" cy="463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F0F79F-49E2-4A4B-9C19-19CBAAC172A4}"/>
              </a:ext>
            </a:extLst>
          </p:cNvPr>
          <p:cNvSpPr txBox="1"/>
          <p:nvPr/>
        </p:nvSpPr>
        <p:spPr>
          <a:xfrm>
            <a:off x="1054100" y="6184900"/>
            <a:ext cx="1024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Explanation: </a:t>
            </a:r>
            <a:r>
              <a:rPr lang="en-US" dirty="0"/>
              <a:t>By multiplying the masks with the frames we can get 4 different images with 2 images each for </a:t>
            </a:r>
          </a:p>
          <a:p>
            <a:r>
              <a:rPr lang="en-US" dirty="0"/>
              <a:t>analyzing each side of the road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6868F-D31E-6A4D-BE1F-F1F4B98BC238}"/>
              </a:ext>
            </a:extLst>
          </p:cNvPr>
          <p:cNvSpPr txBox="1"/>
          <p:nvPr/>
        </p:nvSpPr>
        <p:spPr>
          <a:xfrm>
            <a:off x="862390" y="5815568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Left Image of Frame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DA2AF-253B-3149-9A69-6CD0660B20D4}"/>
              </a:ext>
            </a:extLst>
          </p:cNvPr>
          <p:cNvSpPr txBox="1"/>
          <p:nvPr/>
        </p:nvSpPr>
        <p:spPr>
          <a:xfrm>
            <a:off x="3583504" y="5815568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Left Image of Frame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D1DAD6-402A-854E-86E9-BA715876E36E}"/>
              </a:ext>
            </a:extLst>
          </p:cNvPr>
          <p:cNvSpPr txBox="1"/>
          <p:nvPr/>
        </p:nvSpPr>
        <p:spPr>
          <a:xfrm>
            <a:off x="6479706" y="5815568"/>
            <a:ext cx="239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Right Image of Frame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A6E33-4245-3140-91B6-B7A800769DEC}"/>
              </a:ext>
            </a:extLst>
          </p:cNvPr>
          <p:cNvSpPr txBox="1"/>
          <p:nvPr/>
        </p:nvSpPr>
        <p:spPr>
          <a:xfrm>
            <a:off x="9196902" y="5801667"/>
            <a:ext cx="239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Right Image of Frame 2</a:t>
            </a:r>
          </a:p>
        </p:txBody>
      </p:sp>
    </p:spTree>
    <p:extLst>
      <p:ext uri="{BB962C8B-B14F-4D97-AF65-F5344CB8AC3E}">
        <p14:creationId xmlns:p14="http://schemas.microsoft.com/office/powerpoint/2010/main" val="107721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9493-29F5-9A45-A420-50482F84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4860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u="sng" dirty="0"/>
              <a:t>STEP 4: </a:t>
            </a:r>
            <a:br>
              <a:rPr lang="en-US" b="1" u="sng" dirty="0"/>
            </a:br>
            <a:r>
              <a:rPr lang="en-US" sz="3800" b="1" u="sng" dirty="0"/>
              <a:t>Optical Flow on Right and Left sides of the road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0E56E-425C-B549-8C6C-09C3FEE9EF2D}"/>
              </a:ext>
            </a:extLst>
          </p:cNvPr>
          <p:cNvSpPr txBox="1"/>
          <p:nvPr/>
        </p:nvSpPr>
        <p:spPr>
          <a:xfrm>
            <a:off x="2463800" y="1968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90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7941-7D9B-1942-9408-1600C326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u="sng" dirty="0"/>
              <a:t>STEP 4(a): </a:t>
            </a:r>
            <a:br>
              <a:rPr lang="en-US" b="1" u="sng" dirty="0"/>
            </a:br>
            <a:r>
              <a:rPr lang="en-US" sz="3800" b="1" u="sng" dirty="0"/>
              <a:t>Gaussian Smoothing on the images before applying optical flow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EFC97-4D7D-1944-B30D-12F43A8B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1" y="2121423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032B7-FCB9-5040-8656-6993C16BB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260" y="2120707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2DB85-9510-E046-9FD9-3A192DD51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242" y="2137131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D7D87-DB2C-8C45-AA54-AC20CBEEB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58" y="2137131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5440A-5AC8-004B-8345-1D7A58045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31" y="4266246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BC6F97-0CDB-F24C-BF93-00A065F62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753" y="4279900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486CE-3F1A-D747-90E0-2C2AC5744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879" y="4264193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3F9794-1B57-3142-A898-4C720B7EE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6841" y="4253533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2184EC88-FAC5-2845-8D7B-13C121BA1135}"/>
              </a:ext>
            </a:extLst>
          </p:cNvPr>
          <p:cNvSpPr/>
          <p:nvPr/>
        </p:nvSpPr>
        <p:spPr>
          <a:xfrm rot="5400000">
            <a:off x="1494671" y="3600711"/>
            <a:ext cx="580575" cy="4699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EF8BA3-DFAB-2C49-BD15-60367668B2DA}"/>
              </a:ext>
            </a:extLst>
          </p:cNvPr>
          <p:cNvSpPr txBox="1"/>
          <p:nvPr/>
        </p:nvSpPr>
        <p:spPr>
          <a:xfrm>
            <a:off x="913042" y="6211669"/>
            <a:ext cx="10449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Explanation</a:t>
            </a:r>
            <a:r>
              <a:rPr lang="en-US" dirty="0"/>
              <a:t>: I applied gaussian smoothing before finding the x, y and t derivatives on both the frames because</a:t>
            </a:r>
          </a:p>
          <a:p>
            <a:r>
              <a:rPr lang="en-US" dirty="0"/>
              <a:t>smoothing the images removed any sharp noises and intensities and we get smoothed derivatives finally.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D1C428-91D8-CE4B-96A3-AB918A42669A}"/>
              </a:ext>
            </a:extLst>
          </p:cNvPr>
          <p:cNvSpPr txBox="1"/>
          <p:nvPr/>
        </p:nvSpPr>
        <p:spPr>
          <a:xfrm>
            <a:off x="750563" y="1771735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Left Image of Frame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59DB9D-09A4-3D4D-AD79-68D3221EB216}"/>
              </a:ext>
            </a:extLst>
          </p:cNvPr>
          <p:cNvSpPr txBox="1"/>
          <p:nvPr/>
        </p:nvSpPr>
        <p:spPr>
          <a:xfrm>
            <a:off x="3471677" y="1771735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Left Image of Frame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09837A-C653-7D49-B61F-75CA7649FAE5}"/>
              </a:ext>
            </a:extLst>
          </p:cNvPr>
          <p:cNvSpPr txBox="1"/>
          <p:nvPr/>
        </p:nvSpPr>
        <p:spPr>
          <a:xfrm>
            <a:off x="6367879" y="1771735"/>
            <a:ext cx="239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Right Image of Frame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D42A7-41A0-414A-89BB-6D098461D2E5}"/>
              </a:ext>
            </a:extLst>
          </p:cNvPr>
          <p:cNvSpPr txBox="1"/>
          <p:nvPr/>
        </p:nvSpPr>
        <p:spPr>
          <a:xfrm>
            <a:off x="9085075" y="1757834"/>
            <a:ext cx="239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Right Image of Frame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6F0E1-E4CC-8B4C-80F2-94B08A0CEE56}"/>
              </a:ext>
            </a:extLst>
          </p:cNvPr>
          <p:cNvSpPr txBox="1"/>
          <p:nvPr/>
        </p:nvSpPr>
        <p:spPr>
          <a:xfrm>
            <a:off x="757114" y="355644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Gaussian Smoothing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8AC3F761-3D92-0844-868D-C8C150631F16}"/>
              </a:ext>
            </a:extLst>
          </p:cNvPr>
          <p:cNvSpPr/>
          <p:nvPr/>
        </p:nvSpPr>
        <p:spPr>
          <a:xfrm rot="5400000">
            <a:off x="4242757" y="3600711"/>
            <a:ext cx="580575" cy="4699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30D4C2-0E33-9644-9429-E2A216256C7E}"/>
              </a:ext>
            </a:extLst>
          </p:cNvPr>
          <p:cNvSpPr txBox="1"/>
          <p:nvPr/>
        </p:nvSpPr>
        <p:spPr>
          <a:xfrm>
            <a:off x="3505200" y="355644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Gaussian Smoothing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EF674F4-DD6C-184D-B6ED-64FD64139032}"/>
              </a:ext>
            </a:extLst>
          </p:cNvPr>
          <p:cNvSpPr/>
          <p:nvPr/>
        </p:nvSpPr>
        <p:spPr>
          <a:xfrm rot="5400000">
            <a:off x="7361852" y="3600711"/>
            <a:ext cx="580575" cy="4699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3CC3C7-276B-C542-9D0A-C326B0BB27C8}"/>
              </a:ext>
            </a:extLst>
          </p:cNvPr>
          <p:cNvSpPr txBox="1"/>
          <p:nvPr/>
        </p:nvSpPr>
        <p:spPr>
          <a:xfrm>
            <a:off x="6624295" y="355644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Gaussian Smoothing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DA59668F-B412-3746-80C4-A938384F347D}"/>
              </a:ext>
            </a:extLst>
          </p:cNvPr>
          <p:cNvSpPr/>
          <p:nvPr/>
        </p:nvSpPr>
        <p:spPr>
          <a:xfrm rot="5400000">
            <a:off x="9957439" y="3600711"/>
            <a:ext cx="580575" cy="4699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4AB35D-8248-804D-A346-D79A272E441E}"/>
              </a:ext>
            </a:extLst>
          </p:cNvPr>
          <p:cNvSpPr txBox="1"/>
          <p:nvPr/>
        </p:nvSpPr>
        <p:spPr>
          <a:xfrm>
            <a:off x="9219882" y="355644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Gaussian Smoothing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2454D2-88F4-B843-A463-0FAFC069562F}"/>
              </a:ext>
            </a:extLst>
          </p:cNvPr>
          <p:cNvSpPr txBox="1"/>
          <p:nvPr/>
        </p:nvSpPr>
        <p:spPr>
          <a:xfrm>
            <a:off x="750563" y="5594880"/>
            <a:ext cx="225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Smoothed</a:t>
            </a:r>
          </a:p>
          <a:p>
            <a:pPr algn="ctr"/>
            <a:r>
              <a:rPr lang="en-US" b="1" dirty="0"/>
              <a:t>Left Image of Frame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A89369-1C24-DB4C-91E8-5BEDEDB651DA}"/>
              </a:ext>
            </a:extLst>
          </p:cNvPr>
          <p:cNvSpPr txBox="1"/>
          <p:nvPr/>
        </p:nvSpPr>
        <p:spPr>
          <a:xfrm>
            <a:off x="3471677" y="5594880"/>
            <a:ext cx="2259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Smoothed</a:t>
            </a:r>
          </a:p>
          <a:p>
            <a:pPr algn="ctr"/>
            <a:r>
              <a:rPr lang="en-US" b="1" dirty="0"/>
              <a:t>Left Image of Frame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1DBFF5-6D31-8340-A35E-8A201FFAA500}"/>
              </a:ext>
            </a:extLst>
          </p:cNvPr>
          <p:cNvSpPr txBox="1"/>
          <p:nvPr/>
        </p:nvSpPr>
        <p:spPr>
          <a:xfrm>
            <a:off x="6367879" y="5594880"/>
            <a:ext cx="239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Smoothed</a:t>
            </a:r>
          </a:p>
          <a:p>
            <a:pPr algn="ctr"/>
            <a:r>
              <a:rPr lang="en-US" b="1" dirty="0"/>
              <a:t>Right Image of Frame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561038-CAD9-1C4C-B025-9918E87F4934}"/>
              </a:ext>
            </a:extLst>
          </p:cNvPr>
          <p:cNvSpPr txBox="1"/>
          <p:nvPr/>
        </p:nvSpPr>
        <p:spPr>
          <a:xfrm>
            <a:off x="9085075" y="5580979"/>
            <a:ext cx="239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Smoothed</a:t>
            </a:r>
          </a:p>
          <a:p>
            <a:pPr algn="ctr"/>
            <a:r>
              <a:rPr lang="en-US" b="1" dirty="0"/>
              <a:t>Right Image of Frame 2</a:t>
            </a:r>
          </a:p>
        </p:txBody>
      </p:sp>
    </p:spTree>
    <p:extLst>
      <p:ext uri="{BB962C8B-B14F-4D97-AF65-F5344CB8AC3E}">
        <p14:creationId xmlns:p14="http://schemas.microsoft.com/office/powerpoint/2010/main" val="229121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21AA-5D55-2F4E-82DF-2CB57BA4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b="1" u="sng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FD584-321E-5E49-AD91-FFA35DC8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Motivation/ Problem Identification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Outline of this project</a:t>
            </a:r>
          </a:p>
          <a:p>
            <a:r>
              <a:rPr lang="en-US" dirty="0"/>
              <a:t>Detailed explanation of each step of image processing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Case which fails and its solution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72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41D9-6598-D046-8C4C-0C44FDDD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u="sng" dirty="0"/>
              <a:t>STEP 4(b): </a:t>
            </a:r>
            <a:br>
              <a:rPr lang="en-US" dirty="0"/>
            </a:br>
            <a:r>
              <a:rPr lang="en-US" sz="3800" b="1" u="sng" dirty="0"/>
              <a:t>Determining x, y and t derivatives for both frame on left side of the road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EF555-8254-DA4F-8EB8-AB82AD27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215" y="2750415"/>
            <a:ext cx="1149973" cy="1091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6F3F50-9361-5C42-86D0-5E7DE500B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29" y="2640164"/>
            <a:ext cx="1276134" cy="1192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0DC4E4-79C7-9540-9C74-E8C5022D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45" y="2701092"/>
            <a:ext cx="1466518" cy="1192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33AC80-F852-634E-A06D-CDF92CDD6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705" y="1499766"/>
            <a:ext cx="2093992" cy="10469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35BE8-9101-2446-9EB4-D28023FD0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703" y="1482070"/>
            <a:ext cx="2136028" cy="10680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B12CBE-C802-0F45-BD2A-90038AA00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5956" y="4286990"/>
            <a:ext cx="2118072" cy="10590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3A08A2-143E-8D4D-B9FD-8705874CEAFA}"/>
              </a:ext>
            </a:extLst>
          </p:cNvPr>
          <p:cNvSpPr txBox="1"/>
          <p:nvPr/>
        </p:nvSpPr>
        <p:spPr>
          <a:xfrm>
            <a:off x="2104589" y="5327716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Averaged x derivative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CA125B-4622-9849-B103-CEE7A35DC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1336" y="4292223"/>
            <a:ext cx="2144556" cy="10722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DD87CE-2ECE-6B46-B881-9CA07B8AAA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3963" y="4289233"/>
            <a:ext cx="2156518" cy="10782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72A30B6-06F3-0C47-8A83-CB4014AF39CB}"/>
              </a:ext>
            </a:extLst>
          </p:cNvPr>
          <p:cNvSpPr/>
          <p:nvPr/>
        </p:nvSpPr>
        <p:spPr>
          <a:xfrm>
            <a:off x="4897673" y="5317536"/>
            <a:ext cx="22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Averaged y derivative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D61F4E-59D3-6344-8A2D-5A2A6A586ECC}"/>
              </a:ext>
            </a:extLst>
          </p:cNvPr>
          <p:cNvSpPr/>
          <p:nvPr/>
        </p:nvSpPr>
        <p:spPr>
          <a:xfrm>
            <a:off x="7650216" y="5317536"/>
            <a:ext cx="22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Averaged t derivative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E935C4-969E-F840-B431-503C236E6D67}"/>
              </a:ext>
            </a:extLst>
          </p:cNvPr>
          <p:cNvSpPr txBox="1"/>
          <p:nvPr/>
        </p:nvSpPr>
        <p:spPr>
          <a:xfrm>
            <a:off x="550372" y="5612943"/>
            <a:ext cx="10800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Explanation:</a:t>
            </a:r>
            <a:r>
              <a:rPr lang="en-US" dirty="0"/>
              <a:t> Used Roberts masks to computer x, y and t derivates across 2 frames and also performed gaussian </a:t>
            </a:r>
          </a:p>
          <a:p>
            <a:r>
              <a:rPr lang="en-US" dirty="0"/>
              <a:t>smoothing on the derivatives to get smoothed optical flow. </a:t>
            </a:r>
          </a:p>
          <a:p>
            <a:r>
              <a:rPr lang="en-US" dirty="0"/>
              <a:t>Inputting a smoothed image to the optical flow will give a smoothed u and v matrixes  which results in smoothed </a:t>
            </a:r>
          </a:p>
          <a:p>
            <a:r>
              <a:rPr lang="en-US" dirty="0"/>
              <a:t>magnitude and direction matrixes of u and v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15EE4A7-2994-B74B-BB48-56D4C903F245}"/>
              </a:ext>
            </a:extLst>
          </p:cNvPr>
          <p:cNvSpPr/>
          <p:nvPr/>
        </p:nvSpPr>
        <p:spPr>
          <a:xfrm rot="7766911">
            <a:off x="3518497" y="3763994"/>
            <a:ext cx="580575" cy="4699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FAD7B-9752-B348-B502-B87EDB0876F9}"/>
              </a:ext>
            </a:extLst>
          </p:cNvPr>
          <p:cNvSpPr txBox="1"/>
          <p:nvPr/>
        </p:nvSpPr>
        <p:spPr>
          <a:xfrm>
            <a:off x="2236103" y="379927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Gaussian Smoothing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F7041C4-F4C7-7242-AF15-717ED3E3547A}"/>
              </a:ext>
            </a:extLst>
          </p:cNvPr>
          <p:cNvSpPr/>
          <p:nvPr/>
        </p:nvSpPr>
        <p:spPr>
          <a:xfrm rot="5400000">
            <a:off x="5711188" y="3763994"/>
            <a:ext cx="580575" cy="4699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5340AD-359E-BB4E-A255-65FCAAE0384F}"/>
              </a:ext>
            </a:extLst>
          </p:cNvPr>
          <p:cNvSpPr txBox="1"/>
          <p:nvPr/>
        </p:nvSpPr>
        <p:spPr>
          <a:xfrm>
            <a:off x="4984189" y="379927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Gaussian Smoothing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5C6B7F84-72F8-C64A-88FA-A3EE27023FDE}"/>
              </a:ext>
            </a:extLst>
          </p:cNvPr>
          <p:cNvSpPr/>
          <p:nvPr/>
        </p:nvSpPr>
        <p:spPr>
          <a:xfrm rot="3420325">
            <a:off x="8006414" y="3770143"/>
            <a:ext cx="580575" cy="4699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4D4170-0EE9-E64F-825A-74B737F227BA}"/>
              </a:ext>
            </a:extLst>
          </p:cNvPr>
          <p:cNvSpPr txBox="1"/>
          <p:nvPr/>
        </p:nvSpPr>
        <p:spPr>
          <a:xfrm>
            <a:off x="7718923" y="379927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Gaussian Smoothing</a:t>
            </a:r>
          </a:p>
        </p:txBody>
      </p:sp>
    </p:spTree>
    <p:extLst>
      <p:ext uri="{BB962C8B-B14F-4D97-AF65-F5344CB8AC3E}">
        <p14:creationId xmlns:p14="http://schemas.microsoft.com/office/powerpoint/2010/main" val="2403871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DD488C-01C0-5043-B56D-82EE2666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b="1" u="sng" dirty="0"/>
              <a:t>STEP 4(b): </a:t>
            </a:r>
            <a:br>
              <a:rPr lang="en-US" dirty="0"/>
            </a:br>
            <a:r>
              <a:rPr lang="en-US" sz="3800" b="1" u="sng" dirty="0"/>
              <a:t>Determining x, y and t derivatives for both frame on right side of the road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5BC0A-5D23-1241-9B4A-773CD575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215" y="2750415"/>
            <a:ext cx="1149973" cy="1091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6B9B3-EFFE-474C-8BDE-0D50D41B3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929" y="2640164"/>
            <a:ext cx="1276134" cy="119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18FDC-4E7E-2D47-8B48-9D248AFF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45" y="2701092"/>
            <a:ext cx="1466518" cy="1192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97BA60-6668-FE4C-AF67-553E516EE212}"/>
              </a:ext>
            </a:extLst>
          </p:cNvPr>
          <p:cNvSpPr txBox="1"/>
          <p:nvPr/>
        </p:nvSpPr>
        <p:spPr>
          <a:xfrm>
            <a:off x="2104589" y="5327716"/>
            <a:ext cx="22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Averaged x derivative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14E3C9-BEEF-174B-B88C-01CE6FED29FF}"/>
              </a:ext>
            </a:extLst>
          </p:cNvPr>
          <p:cNvSpPr/>
          <p:nvPr/>
        </p:nvSpPr>
        <p:spPr>
          <a:xfrm>
            <a:off x="4897673" y="5317536"/>
            <a:ext cx="22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Averaged y derivative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35954E-08D2-B14D-92FF-39EB045693E6}"/>
              </a:ext>
            </a:extLst>
          </p:cNvPr>
          <p:cNvSpPr/>
          <p:nvPr/>
        </p:nvSpPr>
        <p:spPr>
          <a:xfrm>
            <a:off x="7650216" y="5317536"/>
            <a:ext cx="22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Averaged t derivative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94BD9-1C57-464D-910A-B8B68CD0E9AA}"/>
              </a:ext>
            </a:extLst>
          </p:cNvPr>
          <p:cNvSpPr txBox="1"/>
          <p:nvPr/>
        </p:nvSpPr>
        <p:spPr>
          <a:xfrm>
            <a:off x="550372" y="5612943"/>
            <a:ext cx="10800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Explanation:</a:t>
            </a:r>
            <a:r>
              <a:rPr lang="en-US" dirty="0"/>
              <a:t> Used Roberts masks to computer x, y and t derivates across 2 frames and also performed gaussian </a:t>
            </a:r>
          </a:p>
          <a:p>
            <a:r>
              <a:rPr lang="en-US" dirty="0"/>
              <a:t>smoothing on the derivatives to get smoothed optical flow. </a:t>
            </a:r>
          </a:p>
          <a:p>
            <a:r>
              <a:rPr lang="en-US" dirty="0"/>
              <a:t>Inputting a smoothed image to the optical flow will give a smoothed u and v matrixes  which results in smoothed </a:t>
            </a:r>
          </a:p>
          <a:p>
            <a:r>
              <a:rPr lang="en-US" dirty="0"/>
              <a:t>magnitude and direction matrixes of u and v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02BB4FC-677C-A646-8216-26982EA1994E}"/>
              </a:ext>
            </a:extLst>
          </p:cNvPr>
          <p:cNvSpPr/>
          <p:nvPr/>
        </p:nvSpPr>
        <p:spPr>
          <a:xfrm rot="7766911">
            <a:off x="3518497" y="3763994"/>
            <a:ext cx="580575" cy="4699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AF78C-019C-694E-AA39-3EF85ECC9EB0}"/>
              </a:ext>
            </a:extLst>
          </p:cNvPr>
          <p:cNvSpPr txBox="1"/>
          <p:nvPr/>
        </p:nvSpPr>
        <p:spPr>
          <a:xfrm>
            <a:off x="2236103" y="379927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Gaussian Smoothing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97F9846-DCFB-D641-98F4-D67BCFF0B01E}"/>
              </a:ext>
            </a:extLst>
          </p:cNvPr>
          <p:cNvSpPr/>
          <p:nvPr/>
        </p:nvSpPr>
        <p:spPr>
          <a:xfrm rot="5400000">
            <a:off x="5711188" y="3763994"/>
            <a:ext cx="580575" cy="4699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A51E74-2D66-844B-B230-7B4A10C297C6}"/>
              </a:ext>
            </a:extLst>
          </p:cNvPr>
          <p:cNvSpPr txBox="1"/>
          <p:nvPr/>
        </p:nvSpPr>
        <p:spPr>
          <a:xfrm>
            <a:off x="4984189" y="379927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Gaussian Smoothing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8D584F3-FF58-774D-8F44-CAC75D47DA1A}"/>
              </a:ext>
            </a:extLst>
          </p:cNvPr>
          <p:cNvSpPr/>
          <p:nvPr/>
        </p:nvSpPr>
        <p:spPr>
          <a:xfrm rot="3420325">
            <a:off x="8006414" y="3770143"/>
            <a:ext cx="580575" cy="4699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1C8A61-051F-304B-ACA5-A94ED821626E}"/>
              </a:ext>
            </a:extLst>
          </p:cNvPr>
          <p:cNvSpPr txBox="1"/>
          <p:nvPr/>
        </p:nvSpPr>
        <p:spPr>
          <a:xfrm>
            <a:off x="7718923" y="379927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Gaussian Smoothing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728973-5008-AF42-8DEF-06895692C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687" y="1549033"/>
            <a:ext cx="2093992" cy="10469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347B64-3978-1544-BDEF-82731D078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196" y="1549033"/>
            <a:ext cx="2093992" cy="10469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F00005D-ECE0-5740-ACDC-D35E54689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880" y="4311977"/>
            <a:ext cx="2144224" cy="10721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72B3EF-69CE-994C-B578-8E5121851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8117" y="4311977"/>
            <a:ext cx="2144224" cy="10721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9CECFC8-A5BC-C246-9025-C091F7E98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5773" y="4289233"/>
            <a:ext cx="2144224" cy="10721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690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D2E9-475A-C348-9308-B5673130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b="1" u="sng" dirty="0"/>
              <a:t>STEP 4(C): </a:t>
            </a:r>
            <a:br>
              <a:rPr lang="en-US" b="1" u="sng" dirty="0"/>
            </a:br>
            <a:r>
              <a:rPr lang="en-US" sz="3400" b="1" u="sng" dirty="0"/>
              <a:t>Applying Lucas Kanade Method (Least Squares)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74D7E-4751-E14A-AECC-84C99E18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882900"/>
            <a:ext cx="2311400" cy="11557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59882-B69E-3B4B-AD82-303906E29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2711450"/>
            <a:ext cx="3818124" cy="1498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839FF-1BEB-374F-8214-9F0BA0B4B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166" y="2149475"/>
            <a:ext cx="3795634" cy="26225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A77038-4223-6041-8463-31F57F78AD9A}"/>
              </a:ext>
            </a:extLst>
          </p:cNvPr>
          <p:cNvSpPr txBox="1"/>
          <p:nvPr/>
        </p:nvSpPr>
        <p:spPr>
          <a:xfrm>
            <a:off x="6978702" y="4861480"/>
            <a:ext cx="495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Most Important Formula used to calculate u and v</a:t>
            </a:r>
          </a:p>
        </p:txBody>
      </p:sp>
    </p:spTree>
    <p:extLst>
      <p:ext uri="{BB962C8B-B14F-4D97-AF65-F5344CB8AC3E}">
        <p14:creationId xmlns:p14="http://schemas.microsoft.com/office/powerpoint/2010/main" val="4202714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C985C8-EC18-4A44-9B86-DD5FB3726AF6}"/>
              </a:ext>
            </a:extLst>
          </p:cNvPr>
          <p:cNvSpPr txBox="1"/>
          <p:nvPr/>
        </p:nvSpPr>
        <p:spPr>
          <a:xfrm>
            <a:off x="2069585" y="2552700"/>
            <a:ext cx="212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Left Side of the road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7AA892-6CBF-5844-BA3F-6EC4448C66A5}"/>
              </a:ext>
            </a:extLst>
          </p:cNvPr>
          <p:cNvSpPr txBox="1"/>
          <p:nvPr/>
        </p:nvSpPr>
        <p:spPr>
          <a:xfrm>
            <a:off x="837685" y="4724400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UV Magnitude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3C445-D21E-4548-90BA-BA4EC1EA1270}"/>
              </a:ext>
            </a:extLst>
          </p:cNvPr>
          <p:cNvSpPr txBox="1"/>
          <p:nvPr/>
        </p:nvSpPr>
        <p:spPr>
          <a:xfrm>
            <a:off x="3991351" y="4724400"/>
            <a:ext cx="14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UV 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4E4F7-A698-BE49-9A6A-EB010CD47F72}"/>
              </a:ext>
            </a:extLst>
          </p:cNvPr>
          <p:cNvSpPr txBox="1"/>
          <p:nvPr/>
        </p:nvSpPr>
        <p:spPr>
          <a:xfrm>
            <a:off x="7716477" y="2552700"/>
            <a:ext cx="225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Right Side of the road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7FE903-28FF-B24B-BC9A-06D699D44FAF}"/>
              </a:ext>
            </a:extLst>
          </p:cNvPr>
          <p:cNvSpPr txBox="1"/>
          <p:nvPr/>
        </p:nvSpPr>
        <p:spPr>
          <a:xfrm>
            <a:off x="6652942" y="4725432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UV Magnitude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1B26E-9D2D-E348-B60F-D0D12AAB2C86}"/>
              </a:ext>
            </a:extLst>
          </p:cNvPr>
          <p:cNvSpPr txBox="1"/>
          <p:nvPr/>
        </p:nvSpPr>
        <p:spPr>
          <a:xfrm>
            <a:off x="9535555" y="4724400"/>
            <a:ext cx="14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UV Direction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25A19F-B635-DD4D-8941-23C2C587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398" y="3417332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1D17B4-FB23-9E41-8CD7-885CA3EF8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3417332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81FE2E-AA1A-AE46-8D4C-DE4840170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296" y="3417332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D5CE75-7AB4-654D-A63E-F146087C9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3417332"/>
            <a:ext cx="2540000" cy="127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5653F5B-BB03-CB42-AD04-46A5339E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b="1" u="sng" dirty="0"/>
              <a:t>STEP 4(C): </a:t>
            </a:r>
            <a:br>
              <a:rPr lang="en-US" b="1" u="sng" dirty="0"/>
            </a:br>
            <a:r>
              <a:rPr lang="en-US" sz="3400" b="1" u="sng" dirty="0"/>
              <a:t>Applying Lucas Kanade Method (Least Squares)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60B80-7537-B440-89C2-F79D83328A4C}"/>
              </a:ext>
            </a:extLst>
          </p:cNvPr>
          <p:cNvSpPr txBox="1"/>
          <p:nvPr/>
        </p:nvSpPr>
        <p:spPr>
          <a:xfrm>
            <a:off x="1567342" y="2960132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Apply median filter on  u and v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EE76C1-AA9F-E743-98EF-B7BABF2E8608}"/>
              </a:ext>
            </a:extLst>
          </p:cNvPr>
          <p:cNvSpPr/>
          <p:nvPr/>
        </p:nvSpPr>
        <p:spPr>
          <a:xfrm>
            <a:off x="7252952" y="2922032"/>
            <a:ext cx="3179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Apply median filter on  u and v </a:t>
            </a:r>
          </a:p>
        </p:txBody>
      </p:sp>
    </p:spTree>
    <p:extLst>
      <p:ext uri="{BB962C8B-B14F-4D97-AF65-F5344CB8AC3E}">
        <p14:creationId xmlns:p14="http://schemas.microsoft.com/office/powerpoint/2010/main" val="3842790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9CDD-2E0B-4C44-A078-5AC7E7F1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b="1" u="sng" dirty="0"/>
              <a:t>STEP 5: </a:t>
            </a:r>
            <a:br>
              <a:rPr lang="en-US" b="1" u="sng" dirty="0"/>
            </a:br>
            <a:r>
              <a:rPr lang="en-US" sz="3800" b="1" u="sng" dirty="0"/>
              <a:t>Determine whether the direction of the vehicle is correct or not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CE7B9-3363-884C-9413-5541FB3D3586}"/>
              </a:ext>
            </a:extLst>
          </p:cNvPr>
          <p:cNvSpPr txBox="1"/>
          <p:nvPr/>
        </p:nvSpPr>
        <p:spPr>
          <a:xfrm>
            <a:off x="671001" y="2338034"/>
            <a:ext cx="503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the directions of the pixels which ever has a UV magnitude value greater than a threshold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EE784-3CD5-854C-8D84-52EE6A394181}"/>
              </a:ext>
            </a:extLst>
          </p:cNvPr>
          <p:cNvSpPr txBox="1"/>
          <p:nvPr/>
        </p:nvSpPr>
        <p:spPr>
          <a:xfrm>
            <a:off x="2103556" y="1862104"/>
            <a:ext cx="216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Left Side of the Road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678BD3-72E1-CC4C-B9FA-8F1CF81B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14" y="2991317"/>
            <a:ext cx="2396370" cy="1778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245043-FC56-D842-8912-31029330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227" y="2970902"/>
            <a:ext cx="2514600" cy="18311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722E88-D5CD-CB49-B47C-4DDD06E77BDA}"/>
              </a:ext>
            </a:extLst>
          </p:cNvPr>
          <p:cNvSpPr txBox="1"/>
          <p:nvPr/>
        </p:nvSpPr>
        <p:spPr>
          <a:xfrm>
            <a:off x="1308100" y="4867222"/>
            <a:ext cx="400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the degree with maximum count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0B0EC-BE4B-6A4D-BB13-45314BCF9D90}"/>
              </a:ext>
            </a:extLst>
          </p:cNvPr>
          <p:cNvSpPr txBox="1"/>
          <p:nvPr/>
        </p:nvSpPr>
        <p:spPr>
          <a:xfrm>
            <a:off x="1776561" y="5196705"/>
            <a:ext cx="30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maximum degree </a:t>
            </a:r>
            <a:r>
              <a:rPr lang="en-US" b="1" u="sng" dirty="0"/>
              <a:t>less</a:t>
            </a:r>
            <a:r>
              <a:rPr lang="en-US" dirty="0"/>
              <a:t> than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6EF88B-25E8-7F48-B9E5-A9ED10922037}"/>
              </a:ext>
            </a:extLst>
          </p:cNvPr>
          <p:cNvSpPr txBox="1"/>
          <p:nvPr/>
        </p:nvSpPr>
        <p:spPr>
          <a:xfrm>
            <a:off x="2409676" y="5510564"/>
            <a:ext cx="485518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779432-D035-8942-9598-57D30A90C6A2}"/>
              </a:ext>
            </a:extLst>
          </p:cNvPr>
          <p:cNvSpPr txBox="1"/>
          <p:nvPr/>
        </p:nvSpPr>
        <p:spPr>
          <a:xfrm>
            <a:off x="3406398" y="551855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B56811-D29B-5242-9D43-C930DF2FC3BD}"/>
              </a:ext>
            </a:extLst>
          </p:cNvPr>
          <p:cNvSpPr txBox="1"/>
          <p:nvPr/>
        </p:nvSpPr>
        <p:spPr>
          <a:xfrm>
            <a:off x="1454749" y="6016196"/>
            <a:ext cx="1721573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Vehicle is in the right direction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2B265-13CB-A944-8F9F-838EA60C4328}"/>
              </a:ext>
            </a:extLst>
          </p:cNvPr>
          <p:cNvSpPr txBox="1"/>
          <p:nvPr/>
        </p:nvSpPr>
        <p:spPr>
          <a:xfrm>
            <a:off x="3223145" y="6016196"/>
            <a:ext cx="1659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is in the wrong direction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7ED6E2-CC53-4841-9114-73F64C97132E}"/>
              </a:ext>
            </a:extLst>
          </p:cNvPr>
          <p:cNvSpPr txBox="1"/>
          <p:nvPr/>
        </p:nvSpPr>
        <p:spPr>
          <a:xfrm>
            <a:off x="7954408" y="1790700"/>
            <a:ext cx="229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Right Side of the Road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A73156-B1AC-B84E-817F-07C3DEB2AB12}"/>
              </a:ext>
            </a:extLst>
          </p:cNvPr>
          <p:cNvSpPr txBox="1"/>
          <p:nvPr/>
        </p:nvSpPr>
        <p:spPr>
          <a:xfrm>
            <a:off x="6584422" y="2338034"/>
            <a:ext cx="503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Plotting the directions of the pixels which ever has a UV magnitude value greater than a threshold value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8D7D636-B2BA-2141-B0D7-383F4A491EC3}"/>
              </a:ext>
            </a:extLst>
          </p:cNvPr>
          <p:cNvSpPr/>
          <p:nvPr/>
        </p:nvSpPr>
        <p:spPr>
          <a:xfrm rot="2331189">
            <a:off x="2522613" y="5827201"/>
            <a:ext cx="114042" cy="2509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DB79B3F6-ED7B-9242-A4E6-5C17F33FF6A8}"/>
              </a:ext>
            </a:extLst>
          </p:cNvPr>
          <p:cNvSpPr/>
          <p:nvPr/>
        </p:nvSpPr>
        <p:spPr>
          <a:xfrm rot="19384428">
            <a:off x="3660734" y="5828280"/>
            <a:ext cx="114042" cy="2509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43D340-6720-3348-8966-45BCB27B47D6}"/>
              </a:ext>
            </a:extLst>
          </p:cNvPr>
          <p:cNvSpPr txBox="1"/>
          <p:nvPr/>
        </p:nvSpPr>
        <p:spPr>
          <a:xfrm>
            <a:off x="7328138" y="4867222"/>
            <a:ext cx="400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the degree with maximum count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B7943E-B594-0E48-B46A-FEE0C598C204}"/>
              </a:ext>
            </a:extLst>
          </p:cNvPr>
          <p:cNvSpPr txBox="1"/>
          <p:nvPr/>
        </p:nvSpPr>
        <p:spPr>
          <a:xfrm>
            <a:off x="7796599" y="5196705"/>
            <a:ext cx="3214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maximum degree </a:t>
            </a:r>
            <a:r>
              <a:rPr lang="en-US" b="1" u="sng" dirty="0"/>
              <a:t>more</a:t>
            </a:r>
            <a:r>
              <a:rPr lang="en-US" dirty="0"/>
              <a:t> than 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814AE8-3121-9447-A099-3EFA6B596EFA}"/>
              </a:ext>
            </a:extLst>
          </p:cNvPr>
          <p:cNvSpPr txBox="1"/>
          <p:nvPr/>
        </p:nvSpPr>
        <p:spPr>
          <a:xfrm>
            <a:off x="8429714" y="5510564"/>
            <a:ext cx="485518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618B97-3276-E74F-92A0-A4BF52EB1805}"/>
              </a:ext>
            </a:extLst>
          </p:cNvPr>
          <p:cNvSpPr txBox="1"/>
          <p:nvPr/>
        </p:nvSpPr>
        <p:spPr>
          <a:xfrm>
            <a:off x="9426436" y="551855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29153A-F5D4-5D49-B514-389437502566}"/>
              </a:ext>
            </a:extLst>
          </p:cNvPr>
          <p:cNvSpPr txBox="1"/>
          <p:nvPr/>
        </p:nvSpPr>
        <p:spPr>
          <a:xfrm>
            <a:off x="7474787" y="6016196"/>
            <a:ext cx="1721573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Vehicle is in the right direction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E0E78F-92D0-3B4B-A736-1B2DAED7B12A}"/>
              </a:ext>
            </a:extLst>
          </p:cNvPr>
          <p:cNvSpPr txBox="1"/>
          <p:nvPr/>
        </p:nvSpPr>
        <p:spPr>
          <a:xfrm>
            <a:off x="9243183" y="6016196"/>
            <a:ext cx="1659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is in the wrong direction</a:t>
            </a:r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07A0099C-A2EF-0D4D-9F6F-762BD8BA6EE1}"/>
              </a:ext>
            </a:extLst>
          </p:cNvPr>
          <p:cNvSpPr/>
          <p:nvPr/>
        </p:nvSpPr>
        <p:spPr>
          <a:xfrm rot="2331189">
            <a:off x="8542651" y="5827201"/>
            <a:ext cx="114042" cy="2509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DEC07814-EABC-7D45-A43B-33ED5CBA0DB4}"/>
              </a:ext>
            </a:extLst>
          </p:cNvPr>
          <p:cNvSpPr/>
          <p:nvPr/>
        </p:nvSpPr>
        <p:spPr>
          <a:xfrm rot="19384428">
            <a:off x="9680772" y="5828280"/>
            <a:ext cx="114042" cy="2509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56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60A4C-7EFF-9041-8588-FD024027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400" b="1" u="sng" dirty="0"/>
              <a:t>SUCCESSFULLY DETECTED THE CORRECT DIRECTIONS OF VEHICLES ON BOTH SIDES OF THE ROAD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A2975-5340-1F4B-9BD4-BF9E4F5F2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50" y="5472668"/>
            <a:ext cx="7480300" cy="736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leftcorrect_rightcorrect">
            <a:hlinkClick r:id="" action="ppaction://media"/>
            <a:extLst>
              <a:ext uri="{FF2B5EF4-FFF2-40B4-BE49-F238E27FC236}">
                <a16:creationId xmlns:a16="http://schemas.microsoft.com/office/drawing/2014/main" id="{0ACB821D-9D95-C042-A69F-7605F66DA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92688" y="1867456"/>
            <a:ext cx="4397023" cy="2473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1E42D5-0956-DA40-8601-F97D23881E48}"/>
              </a:ext>
            </a:extLst>
          </p:cNvPr>
          <p:cNvSpPr txBox="1"/>
          <p:nvPr/>
        </p:nvSpPr>
        <p:spPr>
          <a:xfrm>
            <a:off x="1924050" y="4926568"/>
            <a:ext cx="242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Output to the terminal:</a:t>
            </a:r>
          </a:p>
        </p:txBody>
      </p:sp>
    </p:spTree>
    <p:extLst>
      <p:ext uri="{BB962C8B-B14F-4D97-AF65-F5344CB8AC3E}">
        <p14:creationId xmlns:p14="http://schemas.microsoft.com/office/powerpoint/2010/main" val="46936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0190-D028-3B43-8BB7-33A5D210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b="1" u="sng" dirty="0"/>
              <a:t>OTHER RESULTS</a:t>
            </a:r>
          </a:p>
        </p:txBody>
      </p:sp>
      <p:pic>
        <p:nvPicPr>
          <p:cNvPr id="4" name="leftwrong_rightcorrect">
            <a:hlinkClick r:id="" action="ppaction://media"/>
            <a:extLst>
              <a:ext uri="{FF2B5EF4-FFF2-40B4-BE49-F238E27FC236}">
                <a16:creationId xmlns:a16="http://schemas.microsoft.com/office/drawing/2014/main" id="{5CC925AD-180B-8C46-AA9D-6A18E82E5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8322" y="1567158"/>
            <a:ext cx="3848100" cy="2164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7F4F41-4C17-9B46-B543-D97948489008}"/>
              </a:ext>
            </a:extLst>
          </p:cNvPr>
          <p:cNvSpPr txBox="1"/>
          <p:nvPr/>
        </p:nvSpPr>
        <p:spPr>
          <a:xfrm>
            <a:off x="4686300" y="1558623"/>
            <a:ext cx="2390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Expected:</a:t>
            </a:r>
            <a:br>
              <a:rPr lang="en-US" dirty="0"/>
            </a:br>
            <a:r>
              <a:rPr lang="en-US" b="1" dirty="0"/>
              <a:t>Left Side of the road: </a:t>
            </a:r>
            <a:r>
              <a:rPr lang="en-US" dirty="0"/>
              <a:t>Wrong Direction</a:t>
            </a:r>
          </a:p>
          <a:p>
            <a:r>
              <a:rPr lang="en-US" b="1" dirty="0"/>
              <a:t>Right Side of the road: </a:t>
            </a:r>
            <a:r>
              <a:rPr lang="en-US" dirty="0"/>
              <a:t>Correct Direction</a:t>
            </a:r>
          </a:p>
        </p:txBody>
      </p:sp>
      <p:pic>
        <p:nvPicPr>
          <p:cNvPr id="7" name="leftcorrect_rightwrong">
            <a:hlinkClick r:id="" action="ppaction://media"/>
            <a:extLst>
              <a:ext uri="{FF2B5EF4-FFF2-40B4-BE49-F238E27FC236}">
                <a16:creationId xmlns:a16="http://schemas.microsoft.com/office/drawing/2014/main" id="{DC8151A9-3EE6-FD41-A248-03F25CAAACF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4152900"/>
            <a:ext cx="3838222" cy="215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747FF-9837-EA44-822B-80C54EF19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0324" y="1369672"/>
            <a:ext cx="2505989" cy="1797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2A8A8-1E80-9048-AE27-653C2DB10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9894" y="3199704"/>
            <a:ext cx="6111673" cy="620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A5414E-4DA3-7447-B98F-20E8E4B20E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4199" y="1470219"/>
            <a:ext cx="2372934" cy="1696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F78B9B-6056-1E4E-9867-837BC8BC18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9894" y="5695522"/>
            <a:ext cx="6087208" cy="672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EC0209-C205-604D-A4BE-7C45D88B14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4199" y="4077380"/>
            <a:ext cx="2457100" cy="17686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7A5B9F-E2D2-EF48-AAA9-9DE810BF6F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2326" y="4087902"/>
            <a:ext cx="2393987" cy="17580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29E212-ADCB-034E-9081-132DEB570784}"/>
              </a:ext>
            </a:extLst>
          </p:cNvPr>
          <p:cNvSpPr txBox="1"/>
          <p:nvPr/>
        </p:nvSpPr>
        <p:spPr>
          <a:xfrm>
            <a:off x="4686300" y="4077380"/>
            <a:ext cx="2390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Expected:</a:t>
            </a:r>
            <a:br>
              <a:rPr lang="en-US" dirty="0"/>
            </a:br>
            <a:r>
              <a:rPr lang="en-US" b="1" dirty="0"/>
              <a:t>Left Side of the road: </a:t>
            </a:r>
            <a:r>
              <a:rPr lang="en-US" dirty="0"/>
              <a:t>Correct Direction</a:t>
            </a:r>
          </a:p>
          <a:p>
            <a:r>
              <a:rPr lang="en-US" b="1" dirty="0"/>
              <a:t>Right Side of the road: </a:t>
            </a:r>
            <a:r>
              <a:rPr lang="en-US" dirty="0"/>
              <a:t>Wrong Direction</a:t>
            </a:r>
          </a:p>
        </p:txBody>
      </p:sp>
    </p:spTree>
    <p:extLst>
      <p:ext uri="{BB962C8B-B14F-4D97-AF65-F5344CB8AC3E}">
        <p14:creationId xmlns:p14="http://schemas.microsoft.com/office/powerpoint/2010/main" val="242532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9032-5685-E545-B5B5-A8E0C651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b="1" u="sng" dirty="0"/>
              <a:t>CASE WHICH FAILS AND ITS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1BC30-D53A-154F-919E-1D9B11156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427" y="1690688"/>
            <a:ext cx="2501900" cy="1793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EBDA6D-D7E5-FD4B-82D3-7B1AA7175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167" y="1630648"/>
            <a:ext cx="2599973" cy="1853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5B88AC-4781-3E42-B31A-EDE02D8C0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427" y="3688818"/>
            <a:ext cx="5130800" cy="574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CD1667-1A11-7B4F-BF76-6EBDB66BB0F6}"/>
              </a:ext>
            </a:extLst>
          </p:cNvPr>
          <p:cNvSpPr txBox="1"/>
          <p:nvPr/>
        </p:nvSpPr>
        <p:spPr>
          <a:xfrm>
            <a:off x="990600" y="4279369"/>
            <a:ext cx="10392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Explanation about Right side of the road:</a:t>
            </a:r>
          </a:p>
          <a:p>
            <a:r>
              <a:rPr lang="en-US" dirty="0"/>
              <a:t>We could find that degrees were plotted on this side of the road because there is </a:t>
            </a:r>
            <a:r>
              <a:rPr lang="en-US" b="1" dirty="0"/>
              <a:t>shadow movement  of the </a:t>
            </a:r>
          </a:p>
          <a:p>
            <a:r>
              <a:rPr lang="en-US" b="1" dirty="0"/>
              <a:t>experimenter </a:t>
            </a:r>
            <a:r>
              <a:rPr lang="en-US" dirty="0"/>
              <a:t>when we were doing this experiment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E65C6-5C45-6E48-8482-D48252DF1CAA}"/>
              </a:ext>
            </a:extLst>
          </p:cNvPr>
          <p:cNvSpPr txBox="1"/>
          <p:nvPr/>
        </p:nvSpPr>
        <p:spPr>
          <a:xfrm>
            <a:off x="990600" y="5060695"/>
            <a:ext cx="10450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Explanation about Left side of the road:</a:t>
            </a:r>
          </a:p>
          <a:p>
            <a:r>
              <a:rPr lang="en-US" dirty="0"/>
              <a:t>We could find that degrees were plotted on positive side and negative side of the graph because there </a:t>
            </a:r>
          </a:p>
          <a:p>
            <a:r>
              <a:rPr lang="en-US" dirty="0"/>
              <a:t>was </a:t>
            </a:r>
            <a:r>
              <a:rPr lang="en-US" b="1" dirty="0"/>
              <a:t>movement of vehicles in both the direction</a:t>
            </a:r>
            <a:r>
              <a:rPr lang="en-US" dirty="0"/>
              <a:t>.  We got the result as wrong direction because the surface of </a:t>
            </a:r>
          </a:p>
          <a:p>
            <a:r>
              <a:rPr lang="en-US" dirty="0"/>
              <a:t>the red car is more so more plots were plotted with respect to that objects optical 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090C7-0269-1341-B53A-68198EA8C227}"/>
              </a:ext>
            </a:extLst>
          </p:cNvPr>
          <p:cNvSpPr txBox="1"/>
          <p:nvPr/>
        </p:nvSpPr>
        <p:spPr>
          <a:xfrm>
            <a:off x="990600" y="6222848"/>
            <a:ext cx="105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Solution: </a:t>
            </a:r>
            <a:r>
              <a:rPr lang="en-US" b="1" dirty="0"/>
              <a:t>Reduce the scope of the camera</a:t>
            </a:r>
            <a:r>
              <a:rPr lang="en-US" dirty="0"/>
              <a:t> so that it can capture only a single car body and not multiple objects</a:t>
            </a:r>
          </a:p>
        </p:txBody>
      </p:sp>
      <p:pic>
        <p:nvPicPr>
          <p:cNvPr id="3" name="lefteverything">
            <a:hlinkClick r:id="" action="ppaction://media"/>
            <a:extLst>
              <a:ext uri="{FF2B5EF4-FFF2-40B4-BE49-F238E27FC236}">
                <a16:creationId xmlns:a16="http://schemas.microsoft.com/office/drawing/2014/main" id="{B44EF7CE-1453-1C4E-9A21-A56B14F1DB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0300" y="1732881"/>
            <a:ext cx="3832578" cy="21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A56E-207C-5942-AE80-43611861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625725"/>
            <a:ext cx="10515600" cy="1325563"/>
          </a:xfrm>
        </p:spPr>
        <p:txBody>
          <a:bodyPr/>
          <a:lstStyle/>
          <a:p>
            <a:pPr algn="ctr"/>
            <a:r>
              <a:rPr lang="en-US" b="1" u="sng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6749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0608-877E-5143-A2FF-BE40B2E2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300" b="1" u="sng" dirty="0"/>
              <a:t>MOTIVATION / PROBLEM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9A690-4B9E-434F-AD7D-B226998DB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Major problem in developing countries like India: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third of road accidents are caused by vehicles plying on wrong side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12C081-9308-3D4E-8936-C7A384F4C003}"/>
              </a:ext>
            </a:extLst>
          </p:cNvPr>
          <p:cNvSpPr/>
          <p:nvPr/>
        </p:nvSpPr>
        <p:spPr>
          <a:xfrm>
            <a:off x="838200" y="5850235"/>
            <a:ext cx="10909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timesofindia.indiatimes.com</a:t>
            </a:r>
            <a:r>
              <a:rPr lang="en-US" dirty="0"/>
              <a:t>/city/</a:t>
            </a:r>
            <a:r>
              <a:rPr lang="en-US" dirty="0" err="1"/>
              <a:t>delhi</a:t>
            </a:r>
            <a:r>
              <a:rPr lang="en-US" dirty="0"/>
              <a:t>/a-third-of-road-accidents-caused-by-vehicles-plying-on-wrong-side/</a:t>
            </a:r>
            <a:r>
              <a:rPr lang="en-US" dirty="0" err="1"/>
              <a:t>articleshow</a:t>
            </a:r>
            <a:r>
              <a:rPr lang="en-US" dirty="0"/>
              <a:t>/59623945.cms</a:t>
            </a:r>
          </a:p>
        </p:txBody>
      </p:sp>
    </p:spTree>
    <p:extLst>
      <p:ext uri="{BB962C8B-B14F-4D97-AF65-F5344CB8AC3E}">
        <p14:creationId xmlns:p14="http://schemas.microsoft.com/office/powerpoint/2010/main" val="1061516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3943-AD92-E140-83F3-45BBBBC0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300" b="1" u="sng" dirty="0"/>
              <a:t>PROBLEM SCENARIO 1 (Overtaking)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70D47C-D3A0-E440-9335-DF39506D1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78240" y="2137485"/>
            <a:ext cx="3566075" cy="2674556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8548F3-6B17-2A4A-98AC-15FD96DD4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55333" y="2136579"/>
            <a:ext cx="3567114" cy="26753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F94C3A-A4D0-CD44-A41B-23F5EADE9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89682" y="2135671"/>
            <a:ext cx="3568150" cy="26761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E68EFA-638B-5C47-B668-52C15BAA0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724161" y="2135671"/>
            <a:ext cx="3568151" cy="26761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EE7547-89F6-A442-86D2-15AA828EA365}"/>
              </a:ext>
            </a:extLst>
          </p:cNvPr>
          <p:cNvSpPr txBox="1"/>
          <p:nvPr/>
        </p:nvSpPr>
        <p:spPr>
          <a:xfrm>
            <a:off x="664191" y="5625582"/>
            <a:ext cx="208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 (Ideal Case)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BECF1-66DC-7045-8B07-158AD1E44E05}"/>
              </a:ext>
            </a:extLst>
          </p:cNvPr>
          <p:cNvSpPr txBox="1"/>
          <p:nvPr/>
        </p:nvSpPr>
        <p:spPr>
          <a:xfrm>
            <a:off x="4154076" y="561340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392448-4D14-A54D-A97E-1F52541592D0}"/>
              </a:ext>
            </a:extLst>
          </p:cNvPr>
          <p:cNvSpPr txBox="1"/>
          <p:nvPr/>
        </p:nvSpPr>
        <p:spPr>
          <a:xfrm>
            <a:off x="7105423" y="562610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355E35-2A71-DB4F-9459-719654A81E05}"/>
              </a:ext>
            </a:extLst>
          </p:cNvPr>
          <p:cNvSpPr txBox="1"/>
          <p:nvPr/>
        </p:nvSpPr>
        <p:spPr>
          <a:xfrm>
            <a:off x="9523767" y="5625582"/>
            <a:ext cx="196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Figure 4 (Accident)</a:t>
            </a:r>
          </a:p>
        </p:txBody>
      </p:sp>
    </p:spTree>
    <p:extLst>
      <p:ext uri="{BB962C8B-B14F-4D97-AF65-F5344CB8AC3E}">
        <p14:creationId xmlns:p14="http://schemas.microsoft.com/office/powerpoint/2010/main" val="351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138C-57A3-584A-8BFB-38F03427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PROBLEM SCENARIO 2 (Lazy/Reckless Driving)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A4F62-1490-EB49-A8F1-B80C3476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1479" y="2210674"/>
            <a:ext cx="3774544" cy="28309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4774A-A550-C743-80E9-2ADDEBE9E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76086" y="2250040"/>
            <a:ext cx="3784604" cy="28384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F822E-9C3A-BF48-AA1D-730B62E09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29494" y="2250040"/>
            <a:ext cx="3784604" cy="28384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04EF34-F4A4-7F4A-B69C-15F7463FE6CE}"/>
              </a:ext>
            </a:extLst>
          </p:cNvPr>
          <p:cNvSpPr txBox="1"/>
          <p:nvPr/>
        </p:nvSpPr>
        <p:spPr>
          <a:xfrm>
            <a:off x="1387283" y="5752068"/>
            <a:ext cx="206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 (Ideal Path)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4B987-20B2-9142-B80C-089D7E9C7C97}"/>
              </a:ext>
            </a:extLst>
          </p:cNvPr>
          <p:cNvSpPr txBox="1"/>
          <p:nvPr/>
        </p:nvSpPr>
        <p:spPr>
          <a:xfrm>
            <a:off x="5405416" y="5752068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1B4F9-E6A9-F941-AD9B-174A382B86B8}"/>
              </a:ext>
            </a:extLst>
          </p:cNvPr>
          <p:cNvSpPr txBox="1"/>
          <p:nvPr/>
        </p:nvSpPr>
        <p:spPr>
          <a:xfrm>
            <a:off x="8337329" y="5752068"/>
            <a:ext cx="196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Figure 3 (Accident)</a:t>
            </a:r>
          </a:p>
        </p:txBody>
      </p:sp>
    </p:spTree>
    <p:extLst>
      <p:ext uri="{BB962C8B-B14F-4D97-AF65-F5344CB8AC3E}">
        <p14:creationId xmlns:p14="http://schemas.microsoft.com/office/powerpoint/2010/main" val="62238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D7733-9463-0343-BB03-164494D1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300" b="1" u="sng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680A4-ECB4-AD44-9E79-F3F17F2C1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25638" y="2171701"/>
            <a:ext cx="3848100" cy="28860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5BA0C-2073-9A43-972D-6365BEE66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88139" y="2171701"/>
            <a:ext cx="3848101" cy="28860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F0FB5F-A39F-C847-9E1A-45B59F595550}"/>
              </a:ext>
            </a:extLst>
          </p:cNvPr>
          <p:cNvSpPr txBox="1"/>
          <p:nvPr/>
        </p:nvSpPr>
        <p:spPr>
          <a:xfrm>
            <a:off x="2037942" y="5791200"/>
            <a:ext cx="3623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Vehicles moving in </a:t>
            </a:r>
            <a:r>
              <a:rPr lang="en-US" b="1" u="sng" dirty="0"/>
              <a:t>correct directions</a:t>
            </a:r>
          </a:p>
          <a:p>
            <a:pPr algn="ctr"/>
            <a:r>
              <a:rPr lang="en-US" dirty="0"/>
              <a:t>No Siren &amp; No LED Light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90A98-1BD3-2943-8738-06D5F77C1493}"/>
              </a:ext>
            </a:extLst>
          </p:cNvPr>
          <p:cNvSpPr txBox="1"/>
          <p:nvPr/>
        </p:nvSpPr>
        <p:spPr>
          <a:xfrm>
            <a:off x="6870462" y="5791200"/>
            <a:ext cx="3581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Vehicles moving in </a:t>
            </a:r>
            <a:r>
              <a:rPr lang="en-US" b="1" u="sng" dirty="0"/>
              <a:t>wrong directions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Siren rings &amp; Red LED Light Glows</a:t>
            </a:r>
          </a:p>
        </p:txBody>
      </p:sp>
    </p:spTree>
    <p:extLst>
      <p:ext uri="{BB962C8B-B14F-4D97-AF65-F5344CB8AC3E}">
        <p14:creationId xmlns:p14="http://schemas.microsoft.com/office/powerpoint/2010/main" val="10287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057D-12FF-A048-AD20-C39429C3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300" b="1" u="sng" dirty="0"/>
              <a:t>SOLUTION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29CDE-AF14-B44D-935F-844697000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FIRST BLOCK: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Intelligence to detect whether there is any vehicle driving in wrong direction using Computer Vision.</a:t>
            </a:r>
          </a:p>
          <a:p>
            <a:r>
              <a:rPr lang="en-US" b="1" u="sng" dirty="0"/>
              <a:t>SECOND BLOCK: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Constructing a simple device to utilize the output generated from the first block and ring the siren and glow the red LED light appropriately.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Note</a:t>
            </a:r>
            <a:r>
              <a:rPr lang="en-US" dirty="0"/>
              <a:t>: In this project, we will only concentrate on the ‘FIRST BLOCK’</a:t>
            </a:r>
          </a:p>
        </p:txBody>
      </p:sp>
    </p:spTree>
    <p:extLst>
      <p:ext uri="{BB962C8B-B14F-4D97-AF65-F5344CB8AC3E}">
        <p14:creationId xmlns:p14="http://schemas.microsoft.com/office/powerpoint/2010/main" val="287310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0DCE-F029-A64F-904D-6B0FADEC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300" b="1" u="sng" dirty="0"/>
              <a:t>OUTLINE OF THIS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C97799-F189-9B4B-905E-424537C2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349" y="1690688"/>
            <a:ext cx="7829301" cy="43878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7175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62BF7-EA9F-B246-B6D9-299689FF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300" b="1" u="sng" dirty="0"/>
              <a:t>STEP 1: </a:t>
            </a:r>
            <a:br>
              <a:rPr lang="en-US" sz="4300" b="1" u="sng" dirty="0"/>
            </a:br>
            <a:r>
              <a:rPr lang="en-US" sz="3400" b="1" u="sng" dirty="0"/>
              <a:t>Extract frames from a given video of a road</a:t>
            </a:r>
          </a:p>
        </p:txBody>
      </p:sp>
      <p:pic>
        <p:nvPicPr>
          <p:cNvPr id="9" name="leftcorrect_rightcorrect">
            <a:hlinkClick r:id="" action="ppaction://media"/>
            <a:extLst>
              <a:ext uri="{FF2B5EF4-FFF2-40B4-BE49-F238E27FC236}">
                <a16:creationId xmlns:a16="http://schemas.microsoft.com/office/drawing/2014/main" id="{F5430FC4-1D57-BC46-A825-74CB50930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911819"/>
            <a:ext cx="3764844" cy="21177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2AED48B-5BA1-F844-8DB7-2CA65D43F61C}"/>
              </a:ext>
            </a:extLst>
          </p:cNvPr>
          <p:cNvSpPr/>
          <p:nvPr/>
        </p:nvSpPr>
        <p:spPr>
          <a:xfrm>
            <a:off x="5189434" y="3596908"/>
            <a:ext cx="1008166" cy="7475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A74F8-E276-2A4B-BA8D-E38D2206FB9F}"/>
              </a:ext>
            </a:extLst>
          </p:cNvPr>
          <p:cNvSpPr txBox="1"/>
          <p:nvPr/>
        </p:nvSpPr>
        <p:spPr>
          <a:xfrm>
            <a:off x="472459" y="6250675"/>
            <a:ext cx="1122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Note:</a:t>
            </a:r>
            <a:r>
              <a:rPr lang="en-US" dirty="0"/>
              <a:t> Used OpenCV package only for this step.  For the rest of the steps, I wrote own custom code for each operation.</a:t>
            </a:r>
          </a:p>
        </p:txBody>
      </p:sp>
      <p:pic>
        <p:nvPicPr>
          <p:cNvPr id="3" name="frames_screen_recording">
            <a:hlinkClick r:id="" action="ppaction://media"/>
            <a:extLst>
              <a:ext uri="{FF2B5EF4-FFF2-40B4-BE49-F238E27FC236}">
                <a16:creationId xmlns:a16="http://schemas.microsoft.com/office/drawing/2014/main" id="{C78F8A6D-A290-6F41-9EB5-AC79C1C1FC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83990" y="2291983"/>
            <a:ext cx="3957543" cy="33595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25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1330</Words>
  <Application>Microsoft Macintosh PowerPoint</Application>
  <PresentationFormat>Widescreen</PresentationFormat>
  <Paragraphs>201</Paragraphs>
  <Slides>28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DETECTION OF WRONG DIRECTION DRIVING VEHICLES  (Computer Vision Project)</vt:lpstr>
      <vt:lpstr>CONTENTS</vt:lpstr>
      <vt:lpstr>MOTIVATION / PROBLEM IDENTIFICATION</vt:lpstr>
      <vt:lpstr>PROBLEM SCENARIO 1 (Overtaking)</vt:lpstr>
      <vt:lpstr>PROBLEM SCENARIO 2 (Lazy/Reckless Driving)</vt:lpstr>
      <vt:lpstr>SOLUTION</vt:lpstr>
      <vt:lpstr>SOLUTION MODEL</vt:lpstr>
      <vt:lpstr>OUTLINE OF THIS PROJECT</vt:lpstr>
      <vt:lpstr>STEP 1:  Extract frames from a given video of a road</vt:lpstr>
      <vt:lpstr>STEP 2:  Find the traffic divider line position using Hough Transform</vt:lpstr>
      <vt:lpstr>STEP 2(a): Choosing 2 frames for analysis from all the extracted frames.</vt:lpstr>
      <vt:lpstr>STEP 2(b):  Resizing the frames from 1080 X 1920 to 200 X 400 size</vt:lpstr>
      <vt:lpstr>STEP 2(c):   Preparing the image for the Hough Transform</vt:lpstr>
      <vt:lpstr>STEP 2(d):  Performing Hough Transform on the edge detected image </vt:lpstr>
      <vt:lpstr>STEP 2(e):  Detection of the divider line from the accumulator produced by Hough transform</vt:lpstr>
      <vt:lpstr>STEP 3(a):  Determine the masks of left and right sides of the road using the traffic divider line</vt:lpstr>
      <vt:lpstr>STEP 3(b):  Applying Masks to both the frames</vt:lpstr>
      <vt:lpstr>STEP 4:  Optical Flow on Right and Left sides of the road</vt:lpstr>
      <vt:lpstr>STEP 4(a):  Gaussian Smoothing on the images before applying optical flow method</vt:lpstr>
      <vt:lpstr>STEP 4(b):  Determining x, y and t derivatives for both frame on left side of the road</vt:lpstr>
      <vt:lpstr>STEP 4(b):  Determining x, y and t derivatives for both frame on right side of the road</vt:lpstr>
      <vt:lpstr>STEP 4(C):  Applying Lucas Kanade Method (Least Squares)</vt:lpstr>
      <vt:lpstr>STEP 4(C):  Applying Lucas Kanade Method (Least Squares)</vt:lpstr>
      <vt:lpstr>STEP 5:  Determine whether the direction of the vehicle is correct or not</vt:lpstr>
      <vt:lpstr>SUCCESSFULLY DETECTED THE CORRECT DIRECTIONS OF VEHICLES ON BOTH SIDES OF THE ROAD</vt:lpstr>
      <vt:lpstr>OTHER RESULTS</vt:lpstr>
      <vt:lpstr>CASE WHICH FAILS AND ITS SOLUTION</vt:lpstr>
      <vt:lpstr>THANK YOU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WRONG DIRECTION DRIVING VEHICLES Computer Vision Project</dc:title>
  <dc:creator>Datta Sainath Dwarampudi</dc:creator>
  <cp:lastModifiedBy>Datta Sainath Dwarampudi</cp:lastModifiedBy>
  <cp:revision>69</cp:revision>
  <cp:lastPrinted>2018-05-07T15:30:59Z</cp:lastPrinted>
  <dcterms:created xsi:type="dcterms:W3CDTF">2018-05-06T17:09:12Z</dcterms:created>
  <dcterms:modified xsi:type="dcterms:W3CDTF">2018-05-08T19:41:17Z</dcterms:modified>
</cp:coreProperties>
</file>